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60" r:id="rId1"/>
  </p:sldMasterIdLst>
  <p:sldIdLst>
    <p:sldId id="324" r:id="rId2"/>
    <p:sldId id="301" r:id="rId3"/>
    <p:sldId id="309" r:id="rId4"/>
    <p:sldId id="293" r:id="rId5"/>
    <p:sldId id="310" r:id="rId6"/>
    <p:sldId id="298" r:id="rId7"/>
    <p:sldId id="305" r:id="rId8"/>
    <p:sldId id="311" r:id="rId9"/>
    <p:sldId id="296" r:id="rId10"/>
    <p:sldId id="312" r:id="rId11"/>
    <p:sldId id="304" r:id="rId12"/>
    <p:sldId id="313" r:id="rId13"/>
    <p:sldId id="319" r:id="rId14"/>
    <p:sldId id="314" r:id="rId15"/>
    <p:sldId id="318" r:id="rId16"/>
    <p:sldId id="317" r:id="rId17"/>
    <p:sldId id="323" r:id="rId18"/>
    <p:sldId id="321" r:id="rId19"/>
    <p:sldId id="322" r:id="rId20"/>
    <p:sldId id="315" r:id="rId21"/>
    <p:sldId id="320" r:id="rId22"/>
  </p:sldIdLst>
  <p:sldSz cx="12192000" cy="6858000"/>
  <p:notesSz cx="6858000" cy="9144000"/>
  <p:embeddedFontLs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맑은 고딕" pitchFamily="34" charset="-127"/>
      <p:regular r:id="rId27"/>
      <p:bold r:id="rId28"/>
    </p:embeddedFont>
    <p:embeddedFont>
      <p:font typeface="GungsuhChe" pitchFamily="49" charset="-127"/>
      <p:regular r:id="rId29"/>
    </p:embeddedFont>
    <p:embeddedFont>
      <p:font typeface="Gulim" pitchFamily="34" charset="-127"/>
      <p:regular r:id="rId30"/>
    </p:embeddedFont>
    <p:embeddedFont>
      <p:font typeface="Gungsuh" pitchFamily="18" charset="-127"/>
      <p:regular r:id="rId31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56" userDrawn="1">
          <p15:clr>
            <a:srgbClr val="A4A3A4"/>
          </p15:clr>
        </p15:guide>
        <p15:guide id="2" pos="166" userDrawn="1">
          <p15:clr>
            <a:srgbClr val="A4A3A4"/>
          </p15:clr>
        </p15:guide>
        <p15:guide id="3" pos="7514" userDrawn="1">
          <p15:clr>
            <a:srgbClr val="A4A3A4"/>
          </p15:clr>
        </p15:guide>
        <p15:guide id="4" orient="horz" pos="640" userDrawn="1">
          <p15:clr>
            <a:srgbClr val="A4A3A4"/>
          </p15:clr>
        </p15:guide>
        <p15:guide id="5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A29"/>
    <a:srgbClr val="FFC202"/>
    <a:srgbClr val="363636"/>
    <a:srgbClr val="F22D42"/>
    <a:srgbClr val="62A9E4"/>
    <a:srgbClr val="00A1C7"/>
    <a:srgbClr val="00011F"/>
    <a:srgbClr val="15226D"/>
    <a:srgbClr val="131E63"/>
    <a:srgbClr val="1C2D9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9882" autoAdjust="0"/>
    <p:restoredTop sz="94660" autoAdjust="0"/>
  </p:normalViewPr>
  <p:slideViewPr>
    <p:cSldViewPr snapToGrid="0" showGuides="1">
      <p:cViewPr varScale="1">
        <p:scale>
          <a:sx n="70" d="100"/>
          <a:sy n="70" d="100"/>
        </p:scale>
        <p:origin x="-942" y="-96"/>
      </p:cViewPr>
      <p:guideLst>
        <p:guide orient="horz" pos="4156"/>
        <p:guide orient="horz" pos="640"/>
        <p:guide pos="166"/>
        <p:guide pos="751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367830-68CD-4CB6-9BA9-BDDE00863CA9}" type="doc">
      <dgm:prSet loTypeId="urn:microsoft.com/office/officeart/2005/8/layout/cycle1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zh-CN" altLang="en-US"/>
        </a:p>
      </dgm:t>
    </dgm:pt>
    <dgm:pt modelId="{29CE3A29-0DEF-4AAC-B17B-691D1FCEAD98}">
      <dgm:prSet phldrT="[文本]" custT="1"/>
      <dgm:spPr/>
      <dgm:t>
        <a:bodyPr/>
        <a:lstStyle/>
        <a:p>
          <a:r>
            <a:rPr lang="en-US" altLang="ko-KR" sz="1400" b="1" dirty="0" smtClean="0">
              <a:latin typeface="+mn-lt"/>
            </a:rPr>
            <a:t>2.</a:t>
          </a:r>
          <a:r>
            <a:rPr lang="ko-KR" altLang="en-US" sz="1400" b="1" dirty="0" smtClean="0">
              <a:latin typeface="+mn-lt"/>
            </a:rPr>
            <a:t>자신의 집의 구조 및 평방수를 전문가 한테 주문하여 가격을 예측한다</a:t>
          </a:r>
          <a:r>
            <a:rPr lang="en-US" altLang="ko-KR" sz="1400" b="1" dirty="0" smtClean="0">
              <a:latin typeface="+mn-lt"/>
            </a:rPr>
            <a:t>.</a:t>
          </a:r>
          <a:endParaRPr lang="zh-CN" altLang="en-US" sz="1400" b="1" dirty="0">
            <a:latin typeface="+mn-lt"/>
          </a:endParaRPr>
        </a:p>
      </dgm:t>
    </dgm:pt>
    <dgm:pt modelId="{95D36688-1B9B-409B-B47E-0467A00A056B}" type="parTrans" cxnId="{B446BCE1-9E65-4521-9A54-D6C50B20D546}">
      <dgm:prSet/>
      <dgm:spPr/>
      <dgm:t>
        <a:bodyPr/>
        <a:lstStyle/>
        <a:p>
          <a:endParaRPr lang="zh-CN" altLang="en-US"/>
        </a:p>
      </dgm:t>
    </dgm:pt>
    <dgm:pt modelId="{E037F332-08FA-454C-8E15-1C69C4B64B89}" type="sibTrans" cxnId="{B446BCE1-9E65-4521-9A54-D6C50B20D546}">
      <dgm:prSet/>
      <dgm:spPr/>
      <dgm:t>
        <a:bodyPr/>
        <a:lstStyle/>
        <a:p>
          <a:endParaRPr lang="zh-CN" altLang="en-US" sz="1800" b="1">
            <a:latin typeface="+mn-lt"/>
          </a:endParaRPr>
        </a:p>
      </dgm:t>
    </dgm:pt>
    <dgm:pt modelId="{C7A2165D-1422-4C5B-BBBA-9181AF1897AC}">
      <dgm:prSet phldrT="[文本]" custT="1"/>
      <dgm:spPr/>
      <dgm:t>
        <a:bodyPr/>
        <a:lstStyle/>
        <a:p>
          <a:r>
            <a:rPr lang="en-US" altLang="zh-CN" sz="1400" b="1" dirty="0" smtClean="0">
              <a:latin typeface="+mn-lt"/>
            </a:rPr>
            <a:t>3.</a:t>
          </a:r>
          <a:r>
            <a:rPr lang="ko-KR" altLang="en-US" sz="1400" b="1" dirty="0" smtClean="0">
              <a:latin typeface="+mn-lt"/>
            </a:rPr>
            <a:t>댓글로 친구 및 가족의 의견을 청취하고 전문가 조언을 구한다</a:t>
          </a:r>
          <a:r>
            <a:rPr lang="en-US" altLang="ko-KR" sz="1400" b="1" dirty="0" smtClean="0">
              <a:latin typeface="+mn-lt"/>
            </a:rPr>
            <a:t>.</a:t>
          </a:r>
          <a:endParaRPr lang="zh-CN" altLang="en-US" sz="1400" b="1" dirty="0">
            <a:latin typeface="+mn-lt"/>
          </a:endParaRPr>
        </a:p>
      </dgm:t>
    </dgm:pt>
    <dgm:pt modelId="{40BCF786-9418-429B-AA07-2EEB43BC8A67}" type="parTrans" cxnId="{62621CCA-046B-4D15-ACE2-AFDE60E21F33}">
      <dgm:prSet/>
      <dgm:spPr/>
      <dgm:t>
        <a:bodyPr/>
        <a:lstStyle/>
        <a:p>
          <a:endParaRPr lang="zh-CN" altLang="en-US"/>
        </a:p>
      </dgm:t>
    </dgm:pt>
    <dgm:pt modelId="{8DFB6B8B-288B-4BD2-BC0B-E05E50723ECB}" type="sibTrans" cxnId="{62621CCA-046B-4D15-ACE2-AFDE60E21F33}">
      <dgm:prSet/>
      <dgm:spPr/>
      <dgm:t>
        <a:bodyPr/>
        <a:lstStyle/>
        <a:p>
          <a:endParaRPr lang="zh-CN" altLang="en-US" sz="1800" b="1">
            <a:latin typeface="+mn-lt"/>
          </a:endParaRPr>
        </a:p>
      </dgm:t>
    </dgm:pt>
    <dgm:pt modelId="{A3626678-332F-4B83-979D-53BD3724B3A0}">
      <dgm:prSet phldrT="[文本]" custT="1"/>
      <dgm:spPr/>
      <dgm:t>
        <a:bodyPr/>
        <a:lstStyle/>
        <a:p>
          <a:r>
            <a:rPr lang="en-US" altLang="zh-CN" sz="1400" b="1" dirty="0" smtClean="0">
              <a:latin typeface="+mn-lt"/>
            </a:rPr>
            <a:t>4.</a:t>
          </a:r>
          <a:r>
            <a:rPr lang="ko-KR" altLang="en-US" sz="1400" b="1" dirty="0" smtClean="0">
              <a:latin typeface="+mn-lt"/>
            </a:rPr>
            <a:t>가구의 재료를 선택하여 선택한 재료로 가구를 만든다</a:t>
          </a:r>
          <a:r>
            <a:rPr lang="en-US" altLang="ko-KR" sz="1400" b="1" dirty="0" smtClean="0">
              <a:latin typeface="+mn-lt"/>
            </a:rPr>
            <a:t>.</a:t>
          </a:r>
          <a:endParaRPr lang="zh-CN" altLang="en-US" sz="1400" b="1" dirty="0">
            <a:latin typeface="+mn-lt"/>
          </a:endParaRPr>
        </a:p>
      </dgm:t>
    </dgm:pt>
    <dgm:pt modelId="{F3BCCD41-0DCE-4301-A93E-EA5F6A5F4AAF}" type="parTrans" cxnId="{249100A5-C5ED-4212-A941-27467E263E54}">
      <dgm:prSet/>
      <dgm:spPr/>
      <dgm:t>
        <a:bodyPr/>
        <a:lstStyle/>
        <a:p>
          <a:endParaRPr lang="zh-CN" altLang="en-US"/>
        </a:p>
      </dgm:t>
    </dgm:pt>
    <dgm:pt modelId="{62387D0C-FD95-4AB1-848B-5E0916A12C5B}" type="sibTrans" cxnId="{249100A5-C5ED-4212-A941-27467E263E54}">
      <dgm:prSet/>
      <dgm:spPr/>
      <dgm:t>
        <a:bodyPr/>
        <a:lstStyle/>
        <a:p>
          <a:endParaRPr lang="zh-CN" altLang="en-US" sz="1800" b="1">
            <a:latin typeface="+mn-lt"/>
          </a:endParaRPr>
        </a:p>
      </dgm:t>
    </dgm:pt>
    <dgm:pt modelId="{43F5475C-DB94-4A5A-95ED-39AF1830E663}">
      <dgm:prSet phldrT="[文本]" custT="1"/>
      <dgm:spPr/>
      <dgm:t>
        <a:bodyPr/>
        <a:lstStyle/>
        <a:p>
          <a:r>
            <a:rPr lang="en-US" altLang="zh-CN" sz="1400" b="1" dirty="0" smtClean="0">
              <a:latin typeface="+mn-lt"/>
            </a:rPr>
            <a:t>5.</a:t>
          </a:r>
          <a:r>
            <a:rPr lang="ko-KR" altLang="en-US" sz="1400" b="1" dirty="0" smtClean="0">
              <a:latin typeface="+mn-lt"/>
            </a:rPr>
            <a:t>앞의 서류를 모두 거쳐 구매한다</a:t>
          </a:r>
          <a:r>
            <a:rPr lang="en-US" altLang="ko-KR" sz="1400" b="1" dirty="0" smtClean="0">
              <a:latin typeface="+mn-lt"/>
            </a:rPr>
            <a:t>.</a:t>
          </a:r>
          <a:endParaRPr lang="zh-CN" altLang="en-US" sz="1400" b="1" dirty="0">
            <a:latin typeface="+mn-lt"/>
          </a:endParaRPr>
        </a:p>
      </dgm:t>
    </dgm:pt>
    <dgm:pt modelId="{0F08C085-45C9-4FC0-843C-4248AE03079C}" type="parTrans" cxnId="{CBD1856F-4C98-4F22-BF93-644EA5DE6721}">
      <dgm:prSet/>
      <dgm:spPr/>
      <dgm:t>
        <a:bodyPr/>
        <a:lstStyle/>
        <a:p>
          <a:endParaRPr lang="zh-CN" altLang="en-US"/>
        </a:p>
      </dgm:t>
    </dgm:pt>
    <dgm:pt modelId="{13307BC2-BEAA-4D4E-BB04-0967C953DD46}" type="sibTrans" cxnId="{CBD1856F-4C98-4F22-BF93-644EA5DE6721}">
      <dgm:prSet/>
      <dgm:spPr/>
      <dgm:t>
        <a:bodyPr/>
        <a:lstStyle/>
        <a:p>
          <a:endParaRPr lang="zh-CN" altLang="en-US" sz="1800" b="1">
            <a:latin typeface="+mn-lt"/>
          </a:endParaRPr>
        </a:p>
      </dgm:t>
    </dgm:pt>
    <dgm:pt modelId="{FE4395F3-F841-4535-BCB9-16594019F9E5}">
      <dgm:prSet phldrT="[文本]" custT="1"/>
      <dgm:spPr/>
      <dgm:t>
        <a:bodyPr/>
        <a:lstStyle/>
        <a:p>
          <a:r>
            <a:rPr lang="en-US" altLang="ko-KR" sz="1400" b="1" dirty="0" smtClean="0">
              <a:latin typeface="+mn-lt"/>
            </a:rPr>
            <a:t>1.</a:t>
          </a:r>
          <a:r>
            <a:rPr lang="ko-KR" altLang="en-US" sz="1400" b="1" dirty="0" smtClean="0">
              <a:latin typeface="+mn-lt"/>
            </a:rPr>
            <a:t>자기가 좋아하는 컨셉및 스타일을 정한다</a:t>
          </a:r>
          <a:r>
            <a:rPr lang="en-US" altLang="ko-KR" sz="1400" b="1" dirty="0" smtClean="0">
              <a:latin typeface="+mn-lt"/>
            </a:rPr>
            <a:t>.</a:t>
          </a:r>
        </a:p>
      </dgm:t>
    </dgm:pt>
    <dgm:pt modelId="{98CE34E2-1A8A-4F3E-BE16-AD96596DF59D}" type="parTrans" cxnId="{D8D40DA7-485D-455F-96F4-A983B7FBF7C4}">
      <dgm:prSet/>
      <dgm:spPr/>
      <dgm:t>
        <a:bodyPr/>
        <a:lstStyle/>
        <a:p>
          <a:endParaRPr lang="zh-CN" altLang="en-US"/>
        </a:p>
      </dgm:t>
    </dgm:pt>
    <dgm:pt modelId="{5EA5DFD2-EFB5-4FE6-9BFA-25D0E35B808F}" type="sibTrans" cxnId="{D8D40DA7-485D-455F-96F4-A983B7FBF7C4}">
      <dgm:prSet/>
      <dgm:spPr/>
      <dgm:t>
        <a:bodyPr/>
        <a:lstStyle/>
        <a:p>
          <a:endParaRPr lang="zh-CN" altLang="en-US" sz="1800" b="1">
            <a:latin typeface="+mn-lt"/>
          </a:endParaRPr>
        </a:p>
      </dgm:t>
    </dgm:pt>
    <dgm:pt modelId="{EF524292-91ED-4F43-8881-C817815C42BA}" type="pres">
      <dgm:prSet presAssocID="{D9367830-68CD-4CB6-9BA9-BDDE00863CA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EB8F8E5-C836-4BE9-A8A0-D8F958B6664E}" type="pres">
      <dgm:prSet presAssocID="{29CE3A29-0DEF-4AAC-B17B-691D1FCEAD98}" presName="dummy" presStyleCnt="0"/>
      <dgm:spPr/>
    </dgm:pt>
    <dgm:pt modelId="{43DA8A64-1FFA-4CB5-83B5-855DC31AA9A9}" type="pres">
      <dgm:prSet presAssocID="{29CE3A29-0DEF-4AAC-B17B-691D1FCEAD98}" presName="node" presStyleLbl="revTx" presStyleIdx="0" presStyleCnt="5" custScaleX="15414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E5C6A63-BAE3-4511-94DA-FCB56D46BCF9}" type="pres">
      <dgm:prSet presAssocID="{E037F332-08FA-454C-8E15-1C69C4B64B89}" presName="sibTrans" presStyleLbl="node1" presStyleIdx="0" presStyleCnt="5"/>
      <dgm:spPr/>
      <dgm:t>
        <a:bodyPr/>
        <a:lstStyle/>
        <a:p>
          <a:endParaRPr lang="zh-CN" altLang="en-US"/>
        </a:p>
      </dgm:t>
    </dgm:pt>
    <dgm:pt modelId="{37C6D0F7-B4D5-43BA-A51A-0236B3B075CD}" type="pres">
      <dgm:prSet presAssocID="{C7A2165D-1422-4C5B-BBBA-9181AF1897AC}" presName="dummy" presStyleCnt="0"/>
      <dgm:spPr/>
    </dgm:pt>
    <dgm:pt modelId="{7C4A7D79-1010-4ACE-B1F8-712F0C7A0272}" type="pres">
      <dgm:prSet presAssocID="{C7A2165D-1422-4C5B-BBBA-9181AF1897AC}" presName="node" presStyleLbl="revTx" presStyleIdx="1" presStyleCnt="5" custScaleX="15436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29B15BE-344F-4CD3-A6B0-05D5E16AA252}" type="pres">
      <dgm:prSet presAssocID="{8DFB6B8B-288B-4BD2-BC0B-E05E50723ECB}" presName="sibTrans" presStyleLbl="node1" presStyleIdx="1" presStyleCnt="5"/>
      <dgm:spPr/>
      <dgm:t>
        <a:bodyPr/>
        <a:lstStyle/>
        <a:p>
          <a:endParaRPr lang="zh-CN" altLang="en-US"/>
        </a:p>
      </dgm:t>
    </dgm:pt>
    <dgm:pt modelId="{14D05E91-B85A-4B9B-BABB-5DA1F94AB28E}" type="pres">
      <dgm:prSet presAssocID="{A3626678-332F-4B83-979D-53BD3724B3A0}" presName="dummy" presStyleCnt="0"/>
      <dgm:spPr/>
    </dgm:pt>
    <dgm:pt modelId="{63C0944F-C6B7-438F-9A54-D3A6487FEF22}" type="pres">
      <dgm:prSet presAssocID="{A3626678-332F-4B83-979D-53BD3724B3A0}" presName="node" presStyleLbl="revTx" presStyleIdx="2" presStyleCnt="5" custScaleX="12068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3E44AD9-BB20-4C8C-A61A-EC0D7FE7DC70}" type="pres">
      <dgm:prSet presAssocID="{62387D0C-FD95-4AB1-848B-5E0916A12C5B}" presName="sibTrans" presStyleLbl="node1" presStyleIdx="2" presStyleCnt="5"/>
      <dgm:spPr/>
      <dgm:t>
        <a:bodyPr/>
        <a:lstStyle/>
        <a:p>
          <a:endParaRPr lang="zh-CN" altLang="en-US"/>
        </a:p>
      </dgm:t>
    </dgm:pt>
    <dgm:pt modelId="{25DE6A10-B0AA-4B59-8BB6-0AB1033888B9}" type="pres">
      <dgm:prSet presAssocID="{43F5475C-DB94-4A5A-95ED-39AF1830E663}" presName="dummy" presStyleCnt="0"/>
      <dgm:spPr/>
    </dgm:pt>
    <dgm:pt modelId="{90D9B4DF-4932-478E-961F-003434FC7358}" type="pres">
      <dgm:prSet presAssocID="{43F5475C-DB94-4A5A-95ED-39AF1830E663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EDD26BE-DE3F-4D40-843A-4CC4727536EE}" type="pres">
      <dgm:prSet presAssocID="{13307BC2-BEAA-4D4E-BB04-0967C953DD46}" presName="sibTrans" presStyleLbl="node1" presStyleIdx="3" presStyleCnt="5"/>
      <dgm:spPr/>
      <dgm:t>
        <a:bodyPr/>
        <a:lstStyle/>
        <a:p>
          <a:endParaRPr lang="zh-CN" altLang="en-US"/>
        </a:p>
      </dgm:t>
    </dgm:pt>
    <dgm:pt modelId="{B528AB4C-9AE8-4D40-AE3D-5AD973467DAA}" type="pres">
      <dgm:prSet presAssocID="{FE4395F3-F841-4535-BCB9-16594019F9E5}" presName="dummy" presStyleCnt="0"/>
      <dgm:spPr/>
    </dgm:pt>
    <dgm:pt modelId="{179AF2D2-1948-4493-9C8E-D1550948982D}" type="pres">
      <dgm:prSet presAssocID="{FE4395F3-F841-4535-BCB9-16594019F9E5}" presName="node" presStyleLbl="revTx" presStyleIdx="4" presStyleCnt="5" custScaleX="139544" custRadScaleRad="97900" custRadScaleInc="-1514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3E71069-C891-48CF-AF0E-535EC08836F1}" type="pres">
      <dgm:prSet presAssocID="{5EA5DFD2-EFB5-4FE6-9BFA-25D0E35B808F}" presName="sibTrans" presStyleLbl="node1" presStyleIdx="4" presStyleCnt="5"/>
      <dgm:spPr/>
      <dgm:t>
        <a:bodyPr/>
        <a:lstStyle/>
        <a:p>
          <a:endParaRPr lang="zh-CN" altLang="en-US"/>
        </a:p>
      </dgm:t>
    </dgm:pt>
  </dgm:ptLst>
  <dgm:cxnLst>
    <dgm:cxn modelId="{62621CCA-046B-4D15-ACE2-AFDE60E21F33}" srcId="{D9367830-68CD-4CB6-9BA9-BDDE00863CA9}" destId="{C7A2165D-1422-4C5B-BBBA-9181AF1897AC}" srcOrd="1" destOrd="0" parTransId="{40BCF786-9418-429B-AA07-2EEB43BC8A67}" sibTransId="{8DFB6B8B-288B-4BD2-BC0B-E05E50723ECB}"/>
    <dgm:cxn modelId="{CBD1856F-4C98-4F22-BF93-644EA5DE6721}" srcId="{D9367830-68CD-4CB6-9BA9-BDDE00863CA9}" destId="{43F5475C-DB94-4A5A-95ED-39AF1830E663}" srcOrd="3" destOrd="0" parTransId="{0F08C085-45C9-4FC0-843C-4248AE03079C}" sibTransId="{13307BC2-BEAA-4D4E-BB04-0967C953DD46}"/>
    <dgm:cxn modelId="{6B310EB6-EFC7-443E-815F-FC2D88F4AEB5}" type="presOf" srcId="{29CE3A29-0DEF-4AAC-B17B-691D1FCEAD98}" destId="{43DA8A64-1FFA-4CB5-83B5-855DC31AA9A9}" srcOrd="0" destOrd="0" presId="urn:microsoft.com/office/officeart/2005/8/layout/cycle1"/>
    <dgm:cxn modelId="{10CC4DE7-291F-4F49-B74A-68F1C7DFC5FA}" type="presOf" srcId="{A3626678-332F-4B83-979D-53BD3724B3A0}" destId="{63C0944F-C6B7-438F-9A54-D3A6487FEF22}" srcOrd="0" destOrd="0" presId="urn:microsoft.com/office/officeart/2005/8/layout/cycle1"/>
    <dgm:cxn modelId="{97F16D78-34B2-4449-B45F-86BBD3F0B43D}" type="presOf" srcId="{D9367830-68CD-4CB6-9BA9-BDDE00863CA9}" destId="{EF524292-91ED-4F43-8881-C817815C42BA}" srcOrd="0" destOrd="0" presId="urn:microsoft.com/office/officeart/2005/8/layout/cycle1"/>
    <dgm:cxn modelId="{351E1722-5AE6-4766-A74D-09918E8AC08C}" type="presOf" srcId="{5EA5DFD2-EFB5-4FE6-9BFA-25D0E35B808F}" destId="{F3E71069-C891-48CF-AF0E-535EC08836F1}" srcOrd="0" destOrd="0" presId="urn:microsoft.com/office/officeart/2005/8/layout/cycle1"/>
    <dgm:cxn modelId="{B446BCE1-9E65-4521-9A54-D6C50B20D546}" srcId="{D9367830-68CD-4CB6-9BA9-BDDE00863CA9}" destId="{29CE3A29-0DEF-4AAC-B17B-691D1FCEAD98}" srcOrd="0" destOrd="0" parTransId="{95D36688-1B9B-409B-B47E-0467A00A056B}" sibTransId="{E037F332-08FA-454C-8E15-1C69C4B64B89}"/>
    <dgm:cxn modelId="{48911FFD-039E-437A-A762-9A1819BB4124}" type="presOf" srcId="{43F5475C-DB94-4A5A-95ED-39AF1830E663}" destId="{90D9B4DF-4932-478E-961F-003434FC7358}" srcOrd="0" destOrd="0" presId="urn:microsoft.com/office/officeart/2005/8/layout/cycle1"/>
    <dgm:cxn modelId="{D8D40DA7-485D-455F-96F4-A983B7FBF7C4}" srcId="{D9367830-68CD-4CB6-9BA9-BDDE00863CA9}" destId="{FE4395F3-F841-4535-BCB9-16594019F9E5}" srcOrd="4" destOrd="0" parTransId="{98CE34E2-1A8A-4F3E-BE16-AD96596DF59D}" sibTransId="{5EA5DFD2-EFB5-4FE6-9BFA-25D0E35B808F}"/>
    <dgm:cxn modelId="{2B07B7FD-CC3E-4750-A85F-B0613608CCF1}" type="presOf" srcId="{C7A2165D-1422-4C5B-BBBA-9181AF1897AC}" destId="{7C4A7D79-1010-4ACE-B1F8-712F0C7A0272}" srcOrd="0" destOrd="0" presId="urn:microsoft.com/office/officeart/2005/8/layout/cycle1"/>
    <dgm:cxn modelId="{249100A5-C5ED-4212-A941-27467E263E54}" srcId="{D9367830-68CD-4CB6-9BA9-BDDE00863CA9}" destId="{A3626678-332F-4B83-979D-53BD3724B3A0}" srcOrd="2" destOrd="0" parTransId="{F3BCCD41-0DCE-4301-A93E-EA5F6A5F4AAF}" sibTransId="{62387D0C-FD95-4AB1-848B-5E0916A12C5B}"/>
    <dgm:cxn modelId="{80A6CB65-9F61-414D-A583-A96B6CBAB0A3}" type="presOf" srcId="{E037F332-08FA-454C-8E15-1C69C4B64B89}" destId="{7E5C6A63-BAE3-4511-94DA-FCB56D46BCF9}" srcOrd="0" destOrd="0" presId="urn:microsoft.com/office/officeart/2005/8/layout/cycle1"/>
    <dgm:cxn modelId="{C7F51B03-5C70-49E5-9FB9-ED49D6007996}" type="presOf" srcId="{FE4395F3-F841-4535-BCB9-16594019F9E5}" destId="{179AF2D2-1948-4493-9C8E-D1550948982D}" srcOrd="0" destOrd="0" presId="urn:microsoft.com/office/officeart/2005/8/layout/cycle1"/>
    <dgm:cxn modelId="{E1F3EE10-85EE-4EE0-8501-29E004EB5065}" type="presOf" srcId="{13307BC2-BEAA-4D4E-BB04-0967C953DD46}" destId="{0EDD26BE-DE3F-4D40-843A-4CC4727536EE}" srcOrd="0" destOrd="0" presId="urn:microsoft.com/office/officeart/2005/8/layout/cycle1"/>
    <dgm:cxn modelId="{2FBB9ACB-F17B-4607-AEB1-B5C8B7C8D07F}" type="presOf" srcId="{62387D0C-FD95-4AB1-848B-5E0916A12C5B}" destId="{73E44AD9-BB20-4C8C-A61A-EC0D7FE7DC70}" srcOrd="0" destOrd="0" presId="urn:microsoft.com/office/officeart/2005/8/layout/cycle1"/>
    <dgm:cxn modelId="{336FC4BA-A313-4798-A970-C525B5B57644}" type="presOf" srcId="{8DFB6B8B-288B-4BD2-BC0B-E05E50723ECB}" destId="{429B15BE-344F-4CD3-A6B0-05D5E16AA252}" srcOrd="0" destOrd="0" presId="urn:microsoft.com/office/officeart/2005/8/layout/cycle1"/>
    <dgm:cxn modelId="{B01BF895-FF21-41B2-9E87-284B41BB5437}" type="presParOf" srcId="{EF524292-91ED-4F43-8881-C817815C42BA}" destId="{AEB8F8E5-C836-4BE9-A8A0-D8F958B6664E}" srcOrd="0" destOrd="0" presId="urn:microsoft.com/office/officeart/2005/8/layout/cycle1"/>
    <dgm:cxn modelId="{3B454F57-DE47-47B4-A169-6B4B184ED9C8}" type="presParOf" srcId="{EF524292-91ED-4F43-8881-C817815C42BA}" destId="{43DA8A64-1FFA-4CB5-83B5-855DC31AA9A9}" srcOrd="1" destOrd="0" presId="urn:microsoft.com/office/officeart/2005/8/layout/cycle1"/>
    <dgm:cxn modelId="{B8008388-CB0E-4D5F-B734-3DFD3D06A598}" type="presParOf" srcId="{EF524292-91ED-4F43-8881-C817815C42BA}" destId="{7E5C6A63-BAE3-4511-94DA-FCB56D46BCF9}" srcOrd="2" destOrd="0" presId="urn:microsoft.com/office/officeart/2005/8/layout/cycle1"/>
    <dgm:cxn modelId="{C443839A-8DBA-4406-84A6-F372C9882100}" type="presParOf" srcId="{EF524292-91ED-4F43-8881-C817815C42BA}" destId="{37C6D0F7-B4D5-43BA-A51A-0236B3B075CD}" srcOrd="3" destOrd="0" presId="urn:microsoft.com/office/officeart/2005/8/layout/cycle1"/>
    <dgm:cxn modelId="{FA160B62-E4AF-4FAA-A3A0-C578AF507668}" type="presParOf" srcId="{EF524292-91ED-4F43-8881-C817815C42BA}" destId="{7C4A7D79-1010-4ACE-B1F8-712F0C7A0272}" srcOrd="4" destOrd="0" presId="urn:microsoft.com/office/officeart/2005/8/layout/cycle1"/>
    <dgm:cxn modelId="{BD25B471-BA76-4C96-BE0C-55F43CD04E48}" type="presParOf" srcId="{EF524292-91ED-4F43-8881-C817815C42BA}" destId="{429B15BE-344F-4CD3-A6B0-05D5E16AA252}" srcOrd="5" destOrd="0" presId="urn:microsoft.com/office/officeart/2005/8/layout/cycle1"/>
    <dgm:cxn modelId="{649E4AD1-AD53-45B4-A808-B1B18F4D5BCE}" type="presParOf" srcId="{EF524292-91ED-4F43-8881-C817815C42BA}" destId="{14D05E91-B85A-4B9B-BABB-5DA1F94AB28E}" srcOrd="6" destOrd="0" presId="urn:microsoft.com/office/officeart/2005/8/layout/cycle1"/>
    <dgm:cxn modelId="{FC8309D0-BCF6-4E95-820A-0B4CBFFCCD74}" type="presParOf" srcId="{EF524292-91ED-4F43-8881-C817815C42BA}" destId="{63C0944F-C6B7-438F-9A54-D3A6487FEF22}" srcOrd="7" destOrd="0" presId="urn:microsoft.com/office/officeart/2005/8/layout/cycle1"/>
    <dgm:cxn modelId="{F953CD35-FA3C-4A8D-A0CE-8C2C6257C26C}" type="presParOf" srcId="{EF524292-91ED-4F43-8881-C817815C42BA}" destId="{73E44AD9-BB20-4C8C-A61A-EC0D7FE7DC70}" srcOrd="8" destOrd="0" presId="urn:microsoft.com/office/officeart/2005/8/layout/cycle1"/>
    <dgm:cxn modelId="{590A58DE-9AAA-41D7-BDAB-007B866CEEA8}" type="presParOf" srcId="{EF524292-91ED-4F43-8881-C817815C42BA}" destId="{25DE6A10-B0AA-4B59-8BB6-0AB1033888B9}" srcOrd="9" destOrd="0" presId="urn:microsoft.com/office/officeart/2005/8/layout/cycle1"/>
    <dgm:cxn modelId="{F6D9207C-5318-4810-B6D6-B0F151153FCF}" type="presParOf" srcId="{EF524292-91ED-4F43-8881-C817815C42BA}" destId="{90D9B4DF-4932-478E-961F-003434FC7358}" srcOrd="10" destOrd="0" presId="urn:microsoft.com/office/officeart/2005/8/layout/cycle1"/>
    <dgm:cxn modelId="{FABFC402-CD32-42FF-9839-F360A6618C97}" type="presParOf" srcId="{EF524292-91ED-4F43-8881-C817815C42BA}" destId="{0EDD26BE-DE3F-4D40-843A-4CC4727536EE}" srcOrd="11" destOrd="0" presId="urn:microsoft.com/office/officeart/2005/8/layout/cycle1"/>
    <dgm:cxn modelId="{2BAF4AE7-B1C9-45F4-8B90-5847CE75E7B8}" type="presParOf" srcId="{EF524292-91ED-4F43-8881-C817815C42BA}" destId="{B528AB4C-9AE8-4D40-AE3D-5AD973467DAA}" srcOrd="12" destOrd="0" presId="urn:microsoft.com/office/officeart/2005/8/layout/cycle1"/>
    <dgm:cxn modelId="{FD06E39C-3E0C-4184-B066-F249880F15F0}" type="presParOf" srcId="{EF524292-91ED-4F43-8881-C817815C42BA}" destId="{179AF2D2-1948-4493-9C8E-D1550948982D}" srcOrd="13" destOrd="0" presId="urn:microsoft.com/office/officeart/2005/8/layout/cycle1"/>
    <dgm:cxn modelId="{2FACB6CD-2DD1-4584-BB84-1DBC472DDE6B}" type="presParOf" srcId="{EF524292-91ED-4F43-8881-C817815C42BA}" destId="{F3E71069-C891-48CF-AF0E-535EC08836F1}" srcOrd="14" destOrd="0" presId="urn:microsoft.com/office/officeart/2005/8/layout/cycle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A553-A925-4E74-8601-C2E97F33FB5F}" type="datetimeFigureOut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788C-73CB-4120-8227-3B79F39448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A553-A925-4E74-8601-C2E97F33FB5F}" type="datetimeFigureOut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788C-73CB-4120-8227-3B79F39448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A553-A925-4E74-8601-C2E97F33FB5F}" type="datetimeFigureOut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788C-73CB-4120-8227-3B79F39448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A553-A925-4E74-8601-C2E97F33FB5F}" type="datetimeFigureOut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788C-73CB-4120-8227-3B79F39448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A553-A925-4E74-8601-C2E97F33FB5F}" type="datetimeFigureOut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788C-73CB-4120-8227-3B79F39448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A553-A925-4E74-8601-C2E97F33FB5F}" type="datetimeFigureOut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788C-73CB-4120-8227-3B79F39448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A553-A925-4E74-8601-C2E97F33FB5F}" type="datetimeFigureOut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788C-73CB-4120-8227-3B79F39448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A553-A925-4E74-8601-C2E97F33FB5F}" type="datetimeFigureOut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788C-73CB-4120-8227-3B79F39448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A553-A925-4E74-8601-C2E97F33FB5F}" type="datetimeFigureOut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788C-73CB-4120-8227-3B79F39448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A553-A925-4E74-8601-C2E97F33FB5F}" type="datetimeFigureOut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788C-73CB-4120-8227-3B79F39448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2A553-A925-4E74-8601-C2E97F33FB5F}" type="datetimeFigureOut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788C-73CB-4120-8227-3B79F39448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2A553-A925-4E74-8601-C2E97F33FB5F}" type="datetimeFigureOut">
              <a:rPr lang="ko-KR" altLang="en-US" smtClean="0"/>
              <a:pPr/>
              <a:t>2016-04-26</a:t>
            </a:fld>
            <a:endParaRPr lang="ko-KR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0788C-73CB-4120-8227-3B79F39448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ostfiles4.naver.net/20101110_195/lmlm4864_1289377936723BcAr5_JPEG/%B1%D7%B7%B9%C0%CC.jpg?type=w3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6114" y="0"/>
            <a:ext cx="12308114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endParaRPr lang="en-US" b="1" dirty="0" smtClean="0"/>
          </a:p>
          <a:p>
            <a:pPr algn="r">
              <a:buNone/>
            </a:pPr>
            <a:endParaRPr lang="en-US" b="1" dirty="0" smtClean="0"/>
          </a:p>
          <a:p>
            <a:pPr algn="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                                                 </a:t>
            </a:r>
            <a:r>
              <a:rPr lang="en-US" sz="4400" b="1" dirty="0" smtClean="0"/>
              <a:t>A&amp;R</a:t>
            </a:r>
            <a:endParaRPr lang="zh-CN" altLang="en-US" dirty="0" smtClean="0"/>
          </a:p>
          <a:p>
            <a:pPr algn="r"/>
            <a:endParaRPr lang="en-US" b="1" dirty="0" smtClean="0"/>
          </a:p>
          <a:p>
            <a:pPr algn="r"/>
            <a:endParaRPr lang="en-US" b="1" dirty="0" smtClean="0"/>
          </a:p>
          <a:p>
            <a:pPr algn="r">
              <a:buNone/>
            </a:pPr>
            <a:r>
              <a:rPr lang="en-US" sz="1800" b="1" dirty="0" smtClean="0"/>
              <a:t>12201035  </a:t>
            </a:r>
            <a:r>
              <a:rPr lang="ko-KR" altLang="en-US" sz="1800" b="1" dirty="0" smtClean="0"/>
              <a:t>서춘월</a:t>
            </a:r>
            <a:r>
              <a:rPr lang="en-US" sz="1800" b="1" dirty="0" smtClean="0"/>
              <a:t>    </a:t>
            </a:r>
          </a:p>
          <a:p>
            <a:pPr algn="r">
              <a:buNone/>
            </a:pPr>
            <a:r>
              <a:rPr lang="en-US" sz="1800" b="1" dirty="0" smtClean="0"/>
              <a:t>12201001    </a:t>
            </a:r>
            <a:r>
              <a:rPr lang="ko-KR" altLang="en-US" sz="1800" b="1" dirty="0" smtClean="0"/>
              <a:t>조   호</a:t>
            </a:r>
            <a:endParaRPr lang="zh-CN" altLang="en-US" sz="1800" dirty="0" smtClean="0"/>
          </a:p>
          <a:p>
            <a:pPr algn="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4000" b="1" dirty="0" smtClean="0"/>
              <a:t>4. </a:t>
            </a:r>
            <a:r>
              <a:rPr lang="ko-KR" altLang="en-US" sz="4000" b="1" dirty="0" smtClean="0"/>
              <a:t>목표 고객 페르소나 </a:t>
            </a:r>
            <a:endParaRPr lang="ko-KR" altLang="en-US" sz="40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60截图201604062117493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30844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文本框 2"/>
          <p:cNvSpPr txBox="1"/>
          <p:nvPr/>
        </p:nvSpPr>
        <p:spPr>
          <a:xfrm>
            <a:off x="3558416" y="4851415"/>
            <a:ext cx="2969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smtClean="0"/>
              <a:t>최신 가구정보를 알고 싶다</a:t>
            </a:r>
            <a:endParaRPr lang="zh-CN" altLang="en-US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3558416" y="5220747"/>
            <a:ext cx="3512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/>
              <a:t>스마트한 가구에 대해 알고 싶다</a:t>
            </a:r>
            <a:endParaRPr lang="en-US" altLang="ko-KR" b="1" dirty="0" smtClean="0"/>
          </a:p>
          <a:p>
            <a:endParaRPr lang="zh-CN" altLang="en-US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3558416" y="5543912"/>
            <a:ext cx="3825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smtClean="0"/>
              <a:t>집 근처의 가구점애 대해 알고 싶다</a:t>
            </a:r>
            <a:endParaRPr lang="zh-CN" altLang="en-US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3558416" y="3335628"/>
            <a:ext cx="35942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/>
              <a:t>결혼 하고 나면 집을 챙겨 야죠</a:t>
            </a:r>
            <a:r>
              <a:rPr lang="en-US" altLang="ko-KR" b="1" dirty="0" smtClean="0"/>
              <a:t>. </a:t>
            </a:r>
          </a:p>
          <a:p>
            <a:r>
              <a:rPr lang="ko-KR" altLang="en-US" b="1" dirty="0" smtClean="0"/>
              <a:t>집이 있으면 가구가 필요하죠</a:t>
            </a:r>
            <a:r>
              <a:rPr lang="en-US" altLang="ko-KR" b="1" dirty="0" smtClean="0"/>
              <a:t>.</a:t>
            </a:r>
          </a:p>
          <a:p>
            <a:r>
              <a:rPr lang="ko-KR" altLang="en-US" b="1" dirty="0" smtClean="0"/>
              <a:t>좋은 가구를 살수 있는 전문점에 </a:t>
            </a:r>
            <a:endParaRPr lang="en-US" altLang="ko-KR" b="1" dirty="0" smtClean="0"/>
          </a:p>
          <a:p>
            <a:r>
              <a:rPr lang="ko-KR" altLang="en-US" b="1" dirty="0" smtClean="0"/>
              <a:t>대해서 알고 싶어요</a:t>
            </a:r>
            <a:r>
              <a:rPr lang="en-US" altLang="ko-KR" b="1" dirty="0" smtClean="0"/>
              <a:t>.</a:t>
            </a:r>
            <a:endParaRPr lang="zh-CN" altLang="en-US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8165413" y="23182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/>
              <a:t>조호</a:t>
            </a:r>
            <a:endParaRPr lang="zh-CN" altLang="en-US" b="1" dirty="0"/>
          </a:p>
        </p:txBody>
      </p:sp>
      <p:sp>
        <p:nvSpPr>
          <p:cNvPr id="8" name="文本框 7"/>
          <p:cNvSpPr txBox="1"/>
          <p:nvPr/>
        </p:nvSpPr>
        <p:spPr>
          <a:xfrm>
            <a:off x="8321149" y="1526641"/>
            <a:ext cx="20152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/>
              <a:t>28</a:t>
            </a:r>
          </a:p>
          <a:p>
            <a:r>
              <a:rPr lang="en-US" altLang="zh-CN" sz="1600" b="1" dirty="0" smtClean="0"/>
              <a:t>00 </a:t>
            </a:r>
            <a:r>
              <a:rPr lang="ko-KR" altLang="en-US" sz="1600" b="1" dirty="0" smtClean="0"/>
              <a:t>전자 상품 기획 팀</a:t>
            </a:r>
            <a:endParaRPr lang="en-US" altLang="ko-KR" sz="1600" b="1" dirty="0" smtClean="0"/>
          </a:p>
          <a:p>
            <a:endParaRPr lang="en-US" altLang="zh-CN" sz="1600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8307081" y="2022519"/>
            <a:ext cx="31390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연길 과학기술대학 서쪽 </a:t>
            </a:r>
            <a:r>
              <a:rPr lang="en-US" altLang="ko-KR" sz="1400" b="1" dirty="0" smtClean="0"/>
              <a:t>100m </a:t>
            </a:r>
            <a:r>
              <a:rPr lang="ko-KR" altLang="en-US" sz="1400" b="1" dirty="0" smtClean="0"/>
              <a:t>되는 곳</a:t>
            </a:r>
            <a:endParaRPr lang="zh-CN" altLang="en-US" sz="14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8307081" y="2311425"/>
            <a:ext cx="1649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20</a:t>
            </a:r>
            <a:r>
              <a:rPr lang="ko-KR" altLang="en-US" sz="1400" b="1" dirty="0" smtClean="0"/>
              <a:t>만</a:t>
            </a:r>
            <a:r>
              <a:rPr lang="en-US" altLang="ko-KR" sz="1400" b="1" dirty="0" smtClean="0"/>
              <a:t>~30</a:t>
            </a:r>
            <a:r>
              <a:rPr lang="ko-KR" altLang="en-US" sz="1400" b="1" dirty="0" smtClean="0"/>
              <a:t>만</a:t>
            </a:r>
            <a:endParaRPr lang="zh-CN" altLang="en-US" sz="14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8616173" y="2600331"/>
            <a:ext cx="1658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/>
              <a:t>곳 결혼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약혼 상테</a:t>
            </a:r>
            <a:endParaRPr lang="zh-CN" altLang="en-US" sz="1400" b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7772894" y="3335628"/>
            <a:ext cx="42130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/>
              <a:t>28</a:t>
            </a:r>
            <a:r>
              <a:rPr lang="ko-KR" altLang="en-US" sz="1400" b="1" dirty="0" smtClean="0"/>
              <a:t>세의 조호 씨는 현재 연변 과학기술대학 뒤문 </a:t>
            </a:r>
            <a:endParaRPr lang="en-US" altLang="ko-KR" sz="1400" b="1" dirty="0" smtClean="0"/>
          </a:p>
          <a:p>
            <a:r>
              <a:rPr lang="ko-KR" altLang="en-US" sz="1400" b="1" dirty="0" smtClean="0"/>
              <a:t>쪽에서 단 칸집을 맡고 있으며 일정한 축적 금액</a:t>
            </a:r>
            <a:endParaRPr lang="en-US" altLang="ko-KR" sz="1400" b="1" dirty="0" smtClean="0"/>
          </a:p>
          <a:p>
            <a:r>
              <a:rPr lang="ko-KR" altLang="en-US" sz="1400" b="1" dirty="0" smtClean="0"/>
              <a:t>이 있고 현재 약혼 상태 입니다</a:t>
            </a:r>
            <a:r>
              <a:rPr lang="en-US" altLang="ko-KR" sz="1400" b="1" dirty="0" smtClean="0"/>
              <a:t>. </a:t>
            </a:r>
            <a:r>
              <a:rPr lang="ko-KR" altLang="en-US" sz="1400" b="1" dirty="0" smtClean="0"/>
              <a:t>평소 휴가일에는 </a:t>
            </a:r>
            <a:endParaRPr lang="en-US" altLang="ko-KR" sz="1400" b="1" dirty="0" smtClean="0"/>
          </a:p>
          <a:p>
            <a:r>
              <a:rPr lang="ko-KR" altLang="en-US" sz="1400" b="1" dirty="0" smtClean="0"/>
              <a:t>집의 인테리어와 스타일 등에 관심이 많으며 곳 집</a:t>
            </a:r>
            <a:endParaRPr lang="en-US" altLang="ko-KR" sz="1400" b="1" dirty="0" smtClean="0"/>
          </a:p>
          <a:p>
            <a:r>
              <a:rPr lang="ko-KR" altLang="en-US" sz="1400" b="1" dirty="0" smtClean="0"/>
              <a:t>을 살 예정이기에 집 총체의 디자인 쪽에 관심이 </a:t>
            </a:r>
            <a:endParaRPr lang="en-US" altLang="ko-KR" sz="1400" b="1" dirty="0" smtClean="0"/>
          </a:p>
          <a:p>
            <a:r>
              <a:rPr lang="ko-KR" altLang="en-US" sz="1400" b="1" dirty="0" smtClean="0"/>
              <a:t>많습니다</a:t>
            </a:r>
            <a:r>
              <a:rPr lang="en-US" altLang="ko-KR" sz="1400" b="1" dirty="0" smtClean="0"/>
              <a:t>.</a:t>
            </a:r>
            <a:endParaRPr lang="zh-CN" altLang="en-US" sz="1400" b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7882078" y="5220747"/>
            <a:ext cx="2941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디자인이 마음에 않든다</a:t>
            </a:r>
            <a:endParaRPr lang="zh-CN" altLang="en-US" b="1" dirty="0"/>
          </a:p>
        </p:txBody>
      </p:sp>
      <p:sp>
        <p:nvSpPr>
          <p:cNvPr id="14" name="文本框 13"/>
          <p:cNvSpPr txBox="1"/>
          <p:nvPr/>
        </p:nvSpPr>
        <p:spPr>
          <a:xfrm>
            <a:off x="7893418" y="5552858"/>
            <a:ext cx="2864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가격이 너무 비싸다</a:t>
            </a:r>
            <a:endParaRPr lang="zh-CN" altLang="en-US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7907066" y="5913244"/>
            <a:ext cx="3721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종류가 너무 많아 선택하기 어렵다</a:t>
            </a:r>
            <a:endParaRPr lang="zh-CN" altLang="en-US" b="1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083" y="355585"/>
            <a:ext cx="2367416" cy="27689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768084" cy="2387600"/>
          </a:xfrm>
        </p:spPr>
        <p:txBody>
          <a:bodyPr>
            <a:normAutofit/>
          </a:bodyPr>
          <a:lstStyle/>
          <a:p>
            <a:r>
              <a:rPr lang="en-US" altLang="ko-KR" sz="4000" b="1" dirty="0" smtClean="0">
                <a:latin typeface="+mn-lt"/>
              </a:rPr>
              <a:t/>
            </a:r>
            <a:br>
              <a:rPr lang="en-US" altLang="ko-KR" sz="4000" b="1" dirty="0" smtClean="0">
                <a:latin typeface="+mn-lt"/>
              </a:rPr>
            </a:br>
            <a:r>
              <a:rPr lang="en-US" altLang="ko-KR" sz="4000" b="1" dirty="0" smtClean="0">
                <a:latin typeface="+mn-lt"/>
              </a:rPr>
              <a:t/>
            </a:r>
            <a:br>
              <a:rPr lang="en-US" altLang="ko-KR" sz="4000" b="1" dirty="0" smtClean="0">
                <a:latin typeface="+mn-lt"/>
              </a:rPr>
            </a:br>
            <a:r>
              <a:rPr lang="en-US" altLang="ko-KR" sz="4000" b="1" dirty="0" smtClean="0">
                <a:latin typeface="+mn-lt"/>
              </a:rPr>
              <a:t>5.USE Case (</a:t>
            </a:r>
            <a:r>
              <a:rPr lang="ko-KR" altLang="en-US" sz="4000" b="1" dirty="0" smtClean="0">
                <a:latin typeface="+mn-lt"/>
              </a:rPr>
              <a:t>사용자 시나리오</a:t>
            </a:r>
            <a:r>
              <a:rPr lang="en-US" altLang="ko-KR" sz="4000" b="1" dirty="0" smtClean="0">
                <a:latin typeface="+mn-lt"/>
              </a:rPr>
              <a:t>) </a:t>
            </a:r>
            <a:endParaRPr lang="ko-KR" altLang="en-US" sz="40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>
            <p:extLst>
              <p:ext uri="{D42A27DB-BD31-4B8C-83A1-F6EECF244321}">
                <p14:modId xmlns="" xmlns:p14="http://schemas.microsoft.com/office/powerpoint/2010/main" val="2533006310"/>
              </p:ext>
            </p:extLst>
          </p:nvPr>
        </p:nvGraphicFramePr>
        <p:xfrm>
          <a:off x="2524835" y="1160060"/>
          <a:ext cx="7239379" cy="4869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45208" y="3166284"/>
            <a:ext cx="180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b="1" dirty="0" smtClean="0">
                <a:latin typeface="Gungsuh" pitchFamily="18" charset="-127"/>
                <a:ea typeface="Gungsuh" pitchFamily="18" charset="-127"/>
                <a:cs typeface="宋体" pitchFamily="2" charset="-122"/>
              </a:rPr>
              <a:t>Green Space</a:t>
            </a:r>
            <a:endParaRPr lang="zh-CN" altLang="zh-CN" sz="4000" dirty="0" smtClean="0">
              <a:latin typeface="Gungsuh" pitchFamily="18" charset="-127"/>
              <a:ea typeface="Gungsuh" pitchFamily="18" charset="-127"/>
              <a:cs typeface="宋体" pitchFamily="2" charset="-122"/>
            </a:endParaRPr>
          </a:p>
          <a:p>
            <a:endParaRPr lang="zh-CN" altLang="en-US" dirty="0"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7797" y="1122363"/>
            <a:ext cx="11081981" cy="2387600"/>
          </a:xfrm>
        </p:spPr>
        <p:txBody>
          <a:bodyPr>
            <a:normAutofit/>
          </a:bodyPr>
          <a:lstStyle/>
          <a:p>
            <a:r>
              <a:rPr lang="en-US" altLang="ko-KR" sz="4000" b="1" dirty="0" smtClean="0">
                <a:latin typeface="+mn-lt"/>
              </a:rPr>
              <a:t/>
            </a:r>
            <a:br>
              <a:rPr lang="en-US" altLang="ko-KR" sz="4000" b="1" dirty="0" smtClean="0">
                <a:latin typeface="+mn-lt"/>
              </a:rPr>
            </a:br>
            <a:r>
              <a:rPr lang="en-US" altLang="ko-KR" sz="4000" b="1" dirty="0" smtClean="0">
                <a:latin typeface="+mn-lt"/>
              </a:rPr>
              <a:t/>
            </a:r>
            <a:br>
              <a:rPr lang="en-US" altLang="ko-KR" sz="4000" b="1" dirty="0" smtClean="0">
                <a:latin typeface="+mn-lt"/>
              </a:rPr>
            </a:br>
            <a:r>
              <a:rPr lang="en-US" altLang="ko-KR" sz="4000" b="1" dirty="0" smtClean="0">
                <a:latin typeface="+mn-lt"/>
              </a:rPr>
              <a:t>6.</a:t>
            </a:r>
            <a:r>
              <a:rPr lang="ko-KR" altLang="en-US" sz="4000" b="1" dirty="0" smtClean="0">
                <a:latin typeface="+mn-lt"/>
              </a:rPr>
              <a:t>제품</a:t>
            </a:r>
            <a:r>
              <a:rPr lang="en-US" altLang="ko-KR" sz="4000" b="1" dirty="0" smtClean="0">
                <a:latin typeface="+mn-lt"/>
              </a:rPr>
              <a:t>/</a:t>
            </a:r>
            <a:r>
              <a:rPr lang="ko-KR" altLang="en-US" sz="4000" b="1" dirty="0" smtClean="0">
                <a:latin typeface="+mn-lt"/>
              </a:rPr>
              <a:t>서비스 브로슈어 작성</a:t>
            </a:r>
            <a:endParaRPr lang="ko-KR" altLang="en-US" sz="40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7106" y="2388361"/>
            <a:ext cx="211540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Bed</a:t>
            </a:r>
          </a:p>
          <a:p>
            <a:endParaRPr lang="en-US" altLang="zh-CN" b="1" dirty="0" smtClean="0"/>
          </a:p>
          <a:p>
            <a:r>
              <a:rPr lang="en-US" altLang="zh-CN" b="1" dirty="0" smtClean="0"/>
              <a:t>Sofa</a:t>
            </a:r>
          </a:p>
          <a:p>
            <a:endParaRPr lang="en-US" altLang="zh-CN" b="1" dirty="0" smtClean="0"/>
          </a:p>
          <a:p>
            <a:r>
              <a:rPr lang="en-US" altLang="zh-CN" b="1" dirty="0" smtClean="0"/>
              <a:t>Table</a:t>
            </a:r>
          </a:p>
          <a:p>
            <a:endParaRPr lang="en-US" altLang="zh-CN" b="1" dirty="0" smtClean="0"/>
          </a:p>
          <a:p>
            <a:r>
              <a:rPr lang="en-US" altLang="zh-CN" b="1" dirty="0" smtClean="0"/>
              <a:t>Chair/Stool</a:t>
            </a:r>
          </a:p>
          <a:p>
            <a:endParaRPr lang="en-US" altLang="zh-CN" b="1" dirty="0" smtClean="0"/>
          </a:p>
          <a:p>
            <a:r>
              <a:rPr lang="en-US" altLang="zh-CN" b="1" dirty="0" smtClean="0"/>
              <a:t>Storage</a:t>
            </a:r>
          </a:p>
          <a:p>
            <a:endParaRPr lang="en-US" altLang="zh-CN" b="1" dirty="0" smtClean="0"/>
          </a:p>
          <a:p>
            <a:r>
              <a:rPr lang="en-US" altLang="zh-CN" b="1" dirty="0" smtClean="0"/>
              <a:t>Dresser/Console</a:t>
            </a:r>
          </a:p>
          <a:p>
            <a:endParaRPr lang="en-US" altLang="zh-CN" b="1" dirty="0" smtClean="0"/>
          </a:p>
          <a:p>
            <a:r>
              <a:rPr lang="en-US" altLang="zh-CN" b="1" dirty="0" smtClean="0"/>
              <a:t>TV Stand</a:t>
            </a:r>
          </a:p>
          <a:p>
            <a:endParaRPr lang="en-US" altLang="zh-CN" b="1" dirty="0" smtClean="0"/>
          </a:p>
          <a:p>
            <a:r>
              <a:rPr lang="en-US" altLang="zh-CN" b="1" dirty="0" smtClean="0"/>
              <a:t>Bookcase</a:t>
            </a:r>
            <a:endParaRPr lang="zh-CN" altLang="en-US" b="1" dirty="0"/>
          </a:p>
        </p:txBody>
      </p:sp>
      <p:cxnSp>
        <p:nvCxnSpPr>
          <p:cNvPr id="5" name="直接连接符 4"/>
          <p:cNvCxnSpPr/>
          <p:nvPr/>
        </p:nvCxnSpPr>
        <p:spPr>
          <a:xfrm>
            <a:off x="641445" y="2129056"/>
            <a:ext cx="1071349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84661" y="1380688"/>
            <a:ext cx="1071349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199799" y="477673"/>
            <a:ext cx="180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b="1" dirty="0" smtClean="0">
                <a:latin typeface="Gungsuh" pitchFamily="18" charset="-127"/>
                <a:ea typeface="Gungsuh" pitchFamily="18" charset="-127"/>
                <a:cs typeface="宋体" pitchFamily="2" charset="-122"/>
              </a:rPr>
              <a:t>Green Space</a:t>
            </a:r>
            <a:endParaRPr lang="zh-CN" altLang="zh-CN" sz="4000" b="1" dirty="0" smtClean="0">
              <a:latin typeface="Gungsuh" pitchFamily="18" charset="-127"/>
              <a:ea typeface="Gungsuh" pitchFamily="18" charset="-127"/>
              <a:cs typeface="宋体" pitchFamily="2" charset="-122"/>
            </a:endParaRPr>
          </a:p>
          <a:p>
            <a:endParaRPr lang="zh-CN" altLang="en-US" b="1" dirty="0"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0752" y="1651385"/>
            <a:ext cx="1446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D-LINE</a:t>
            </a:r>
            <a:endParaRPr lang="zh-CN" alt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77741" y="1626362"/>
            <a:ext cx="1446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L-LINE</a:t>
            </a:r>
            <a:endParaRPr lang="zh-CN" alt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48160" y="2320122"/>
            <a:ext cx="27022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Bed-room</a:t>
            </a:r>
          </a:p>
          <a:p>
            <a:endParaRPr lang="en-US" altLang="zh-CN" b="1" dirty="0" smtClean="0"/>
          </a:p>
          <a:p>
            <a:r>
              <a:rPr lang="en-US" altLang="zh-CN" b="1" dirty="0" smtClean="0"/>
              <a:t>Living-room</a:t>
            </a:r>
          </a:p>
          <a:p>
            <a:endParaRPr lang="en-US" altLang="zh-CN" b="1" dirty="0" smtClean="0"/>
          </a:p>
          <a:p>
            <a:r>
              <a:rPr lang="en-US" altLang="zh-CN" b="1" dirty="0" smtClean="0"/>
              <a:t>Baby-room</a:t>
            </a:r>
          </a:p>
          <a:p>
            <a:endParaRPr lang="en-US" altLang="zh-CN" b="1" dirty="0" smtClean="0"/>
          </a:p>
          <a:p>
            <a:r>
              <a:rPr lang="en-US" altLang="zh-CN" b="1" dirty="0" smtClean="0"/>
              <a:t>Kitchen</a:t>
            </a:r>
          </a:p>
          <a:p>
            <a:endParaRPr lang="en-US" altLang="zh-CN" b="1" dirty="0" smtClean="0"/>
          </a:p>
          <a:p>
            <a:r>
              <a:rPr lang="en-US" altLang="zh-CN" b="1" dirty="0" smtClean="0"/>
              <a:t>Veranda</a:t>
            </a:r>
          </a:p>
          <a:p>
            <a:endParaRPr lang="en-US" altLang="zh-CN" b="1" dirty="0" smtClean="0"/>
          </a:p>
          <a:p>
            <a:r>
              <a:rPr lang="en-US" altLang="zh-CN" b="1" dirty="0" smtClean="0"/>
              <a:t>Toilet</a:t>
            </a:r>
            <a:endParaRPr lang="zh-CN" alt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594376" y="1624090"/>
            <a:ext cx="2770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Personal Order</a:t>
            </a:r>
            <a:endParaRPr lang="zh-CN" alt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333744" y="1605094"/>
            <a:ext cx="1788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COMMUNITY</a:t>
            </a:r>
            <a:endParaRPr lang="zh-CN" alt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541296" y="2312502"/>
            <a:ext cx="27022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NEWS</a:t>
            </a:r>
          </a:p>
          <a:p>
            <a:endParaRPr lang="en-US" altLang="zh-CN" b="1" dirty="0" smtClean="0"/>
          </a:p>
          <a:p>
            <a:r>
              <a:rPr lang="en-US" altLang="zh-CN" b="1" dirty="0" smtClean="0"/>
              <a:t>Q&amp;A</a:t>
            </a:r>
          </a:p>
          <a:p>
            <a:endParaRPr lang="en-US" altLang="zh-CN" b="1" dirty="0" smtClean="0"/>
          </a:p>
          <a:p>
            <a:r>
              <a:rPr lang="ko-KR" altLang="en-US" b="1" dirty="0" smtClean="0"/>
              <a:t>상품 사용후기</a:t>
            </a:r>
            <a:endParaRPr lang="en-US" altLang="zh-CN" b="1" dirty="0" smtClean="0"/>
          </a:p>
          <a:p>
            <a:endParaRPr lang="en-US" altLang="zh-CN" b="1" dirty="0" smtClean="0"/>
          </a:p>
          <a:p>
            <a:endParaRPr lang="zh-CN" alt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489744" y="2295101"/>
            <a:ext cx="2702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상품결제정보</a:t>
            </a:r>
            <a:endParaRPr lang="en-US" altLang="ko-KR" b="1" dirty="0" smtClean="0"/>
          </a:p>
          <a:p>
            <a:endParaRPr lang="en-US" altLang="zh-CN" b="1" dirty="0" smtClean="0"/>
          </a:p>
          <a:p>
            <a:r>
              <a:rPr lang="ko-KR" altLang="en-US" b="1" dirty="0" smtClean="0"/>
              <a:t>상품배송정보</a:t>
            </a:r>
            <a:endParaRPr lang="en-US" altLang="ko-KR" b="1" dirty="0" smtClean="0"/>
          </a:p>
          <a:p>
            <a:endParaRPr lang="en-US" altLang="zh-CN" b="1" dirty="0" smtClean="0"/>
          </a:p>
          <a:p>
            <a:r>
              <a:rPr lang="ko-KR" altLang="en-US" b="1" dirty="0" smtClean="0"/>
              <a:t>교환및 반품</a:t>
            </a:r>
            <a:endParaRPr lang="en-US" altLang="ko-KR" b="1" dirty="0" smtClean="0"/>
          </a:p>
          <a:p>
            <a:endParaRPr lang="en-US" altLang="zh-CN" b="1" dirty="0" smtClean="0"/>
          </a:p>
          <a:p>
            <a:r>
              <a:rPr lang="ko-KR" altLang="en-US" b="1" dirty="0" smtClean="0"/>
              <a:t>서비스문의</a:t>
            </a:r>
            <a:endParaRPr lang="en-US" altLang="ko-KR" b="1" dirty="0" smtClean="0"/>
          </a:p>
          <a:p>
            <a:endParaRPr lang="en-US" altLang="zh-CN" b="1" dirty="0" smtClean="0"/>
          </a:p>
          <a:p>
            <a:r>
              <a:rPr lang="ko-KR" altLang="en-US" b="1" dirty="0" smtClean="0"/>
              <a:t>관련상품</a:t>
            </a:r>
            <a:endParaRPr lang="zh-CN" alt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9457899" y="204716"/>
            <a:ext cx="2515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로그인    회원가입</a:t>
            </a:r>
            <a:endParaRPr lang="zh-CN" alt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354475" y="1628638"/>
            <a:ext cx="1446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O-LINE</a:t>
            </a:r>
            <a:endParaRPr lang="zh-CN" alt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404513" y="2415654"/>
            <a:ext cx="15831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DIY</a:t>
            </a:r>
            <a:r>
              <a:rPr lang="ko-KR" altLang="en-US" b="1" dirty="0" smtClean="0"/>
              <a:t>채험</a:t>
            </a:r>
            <a:endParaRPr lang="en-US" altLang="ko-KR" b="1" dirty="0" smtClean="0"/>
          </a:p>
          <a:p>
            <a:endParaRPr lang="en-US" altLang="ko-KR" b="1" dirty="0" smtClean="0"/>
          </a:p>
          <a:p>
            <a:endParaRPr lang="en-US" altLang="ko-KR" b="1" dirty="0" smtClean="0"/>
          </a:p>
          <a:p>
            <a:endParaRPr lang="en-US" altLang="ko-KR" b="1" dirty="0" smtClean="0"/>
          </a:p>
          <a:p>
            <a:endParaRPr lang="en-US" altLang="ko-KR" b="1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36728" y="491320"/>
            <a:ext cx="10167582" cy="930536"/>
          </a:xfrm>
        </p:spPr>
        <p:txBody>
          <a:bodyPr>
            <a:normAutofit/>
          </a:bodyPr>
          <a:lstStyle/>
          <a:p>
            <a:r>
              <a:rPr lang="en-US" altLang="ko-KR" sz="5400" b="1" dirty="0" smtClean="0">
                <a:latin typeface="+mn-lt"/>
              </a:rPr>
              <a:t>7.</a:t>
            </a:r>
            <a:r>
              <a:rPr lang="ko-KR" altLang="en-US" sz="5400" b="1" dirty="0" smtClean="0">
                <a:latin typeface="+mn-lt"/>
              </a:rPr>
              <a:t>사업 성공을 위한 핵심역량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05469" y="1924335"/>
            <a:ext cx="974450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/>
            <a:r>
              <a:rPr lang="en-US" altLang="ko-KR" sz="2000" b="1" dirty="0" smtClean="0">
                <a:ea typeface="Gulim" pitchFamily="34" charset="-127"/>
              </a:rPr>
              <a:t>1</a:t>
            </a:r>
            <a:r>
              <a:rPr lang="en-US" altLang="ko-KR" sz="2000" b="1" dirty="0" smtClean="0">
                <a:latin typeface="+mj-ea"/>
                <a:ea typeface="+mj-ea"/>
              </a:rPr>
              <a:t>. </a:t>
            </a:r>
            <a:r>
              <a:rPr lang="ko-KR" altLang="en-US" sz="2000" b="1" dirty="0" smtClean="0">
                <a:latin typeface="+mj-ea"/>
                <a:ea typeface="+mj-ea"/>
              </a:rPr>
              <a:t>친환경 재료</a:t>
            </a:r>
            <a:endParaRPr lang="en-US" altLang="ko-KR" sz="2000" b="1" dirty="0" smtClean="0">
              <a:latin typeface="+mj-ea"/>
              <a:ea typeface="+mj-ea"/>
            </a:endParaRPr>
          </a:p>
          <a:p>
            <a:pPr marL="571500" indent="-571500"/>
            <a:r>
              <a:rPr lang="ko-KR" altLang="en-US" sz="2000" b="1" dirty="0" smtClean="0">
                <a:latin typeface="+mj-ea"/>
                <a:ea typeface="+mj-ea"/>
              </a:rPr>
              <a:t>   친환경재료를 바탕으로 건강에 좋은 제품을 판매한다</a:t>
            </a:r>
            <a:r>
              <a:rPr lang="en-US" altLang="ko-KR" sz="2000" b="1" dirty="0" smtClean="0">
                <a:latin typeface="+mj-ea"/>
                <a:ea typeface="+mj-ea"/>
              </a:rPr>
              <a:t>.</a:t>
            </a:r>
          </a:p>
          <a:p>
            <a:pPr marL="571500" indent="-571500"/>
            <a:r>
              <a:rPr lang="en-US" altLang="ko-KR" sz="2000" b="1" dirty="0" smtClean="0">
                <a:latin typeface="+mj-ea"/>
                <a:ea typeface="+mj-ea"/>
              </a:rPr>
              <a:t>2. </a:t>
            </a:r>
            <a:r>
              <a:rPr lang="ko-KR" altLang="en-US" sz="2000" b="1" dirty="0" smtClean="0">
                <a:latin typeface="+mj-ea"/>
                <a:ea typeface="+mj-ea"/>
              </a:rPr>
              <a:t>디자인</a:t>
            </a:r>
            <a:endParaRPr lang="en-US" altLang="ko-KR" sz="2000" b="1" dirty="0" smtClean="0">
              <a:latin typeface="+mj-ea"/>
              <a:ea typeface="+mj-ea"/>
            </a:endParaRPr>
          </a:p>
          <a:p>
            <a:pPr marL="571500" indent="-571500"/>
            <a:r>
              <a:rPr lang="ko-KR" altLang="en-US" sz="2000" b="1" dirty="0" smtClean="0">
                <a:latin typeface="+mj-ea"/>
                <a:ea typeface="+mj-ea"/>
              </a:rPr>
              <a:t>   디자이너들의 노력으로 창의적이고 실용적인 재품이 많다</a:t>
            </a:r>
            <a:r>
              <a:rPr lang="en-US" altLang="ko-KR" sz="2000" b="1" dirty="0" smtClean="0">
                <a:latin typeface="+mj-ea"/>
                <a:ea typeface="+mj-ea"/>
              </a:rPr>
              <a:t>. </a:t>
            </a:r>
          </a:p>
          <a:p>
            <a:pPr marL="571500" indent="-571500"/>
            <a:r>
              <a:rPr lang="en-US" altLang="ko-KR" sz="2000" b="1" dirty="0" smtClean="0">
                <a:latin typeface="+mj-ea"/>
                <a:ea typeface="+mj-ea"/>
              </a:rPr>
              <a:t>3. </a:t>
            </a:r>
            <a:r>
              <a:rPr lang="ko-KR" altLang="en-US" sz="2000" b="1" dirty="0" smtClean="0">
                <a:latin typeface="+mj-ea"/>
                <a:ea typeface="+mj-ea"/>
              </a:rPr>
              <a:t>고객 맞춤형 아이템 </a:t>
            </a:r>
            <a:endParaRPr lang="en-US" altLang="ko-KR" sz="2000" b="1" dirty="0" smtClean="0">
              <a:latin typeface="+mj-ea"/>
              <a:ea typeface="+mj-ea"/>
            </a:endParaRPr>
          </a:p>
          <a:p>
            <a:pPr marL="571500" indent="-571500"/>
            <a:r>
              <a:rPr lang="en-US" altLang="zh-CN" sz="2000" b="1" dirty="0" smtClean="0">
                <a:latin typeface="+mj-ea"/>
                <a:ea typeface="+mj-ea"/>
              </a:rPr>
              <a:t>   O-LINE</a:t>
            </a:r>
            <a:r>
              <a:rPr lang="ko-KR" altLang="en-US" sz="2000" b="1" dirty="0" smtClean="0">
                <a:latin typeface="+mj-ea"/>
                <a:ea typeface="+mj-ea"/>
              </a:rPr>
              <a:t>에서 고객들이 공간의 크기를 입력하면 </a:t>
            </a:r>
            <a:r>
              <a:rPr lang="en-US" altLang="ko-KR" sz="2000" b="1" dirty="0" smtClean="0">
                <a:latin typeface="+mj-ea"/>
                <a:ea typeface="+mj-ea"/>
              </a:rPr>
              <a:t>3D</a:t>
            </a:r>
            <a:r>
              <a:rPr lang="ko-KR" altLang="en-US" sz="2000" b="1" dirty="0" smtClean="0">
                <a:latin typeface="+mj-ea"/>
                <a:ea typeface="+mj-ea"/>
              </a:rPr>
              <a:t>소프트웨어의 방식으로 컴퓨터</a:t>
            </a:r>
            <a:endParaRPr lang="en-US" altLang="ko-KR" sz="2000" b="1" dirty="0" smtClean="0">
              <a:latin typeface="+mj-ea"/>
              <a:ea typeface="+mj-ea"/>
            </a:endParaRPr>
          </a:p>
          <a:p>
            <a:pPr marL="571500" indent="-571500"/>
            <a:r>
              <a:rPr lang="en-US" altLang="ko-KR" sz="2000" b="1" dirty="0" smtClean="0">
                <a:latin typeface="+mj-ea"/>
                <a:ea typeface="+mj-ea"/>
              </a:rPr>
              <a:t>    </a:t>
            </a:r>
            <a:r>
              <a:rPr lang="ko-KR" altLang="en-US" sz="2000" b="1" dirty="0" smtClean="0">
                <a:latin typeface="+mj-ea"/>
                <a:ea typeface="+mj-ea"/>
              </a:rPr>
              <a:t>화면에 고객이 원하는 가구를 배치할 공간을 채험하게 한다</a:t>
            </a:r>
            <a:endParaRPr lang="en-US" altLang="ko-KR" sz="2000" b="1" dirty="0" smtClean="0">
              <a:latin typeface="+mj-ea"/>
              <a:ea typeface="+mj-ea"/>
            </a:endParaRPr>
          </a:p>
          <a:p>
            <a:pPr marL="571500" indent="-571500"/>
            <a:r>
              <a:rPr lang="en-US" altLang="ko-KR" sz="2000" b="1" dirty="0" smtClean="0">
                <a:latin typeface="+mj-ea"/>
                <a:ea typeface="+mj-ea"/>
              </a:rPr>
              <a:t>4. </a:t>
            </a:r>
            <a:r>
              <a:rPr lang="ko-KR" altLang="en-US" sz="2000" b="1" dirty="0" smtClean="0">
                <a:latin typeface="+mj-ea"/>
                <a:ea typeface="+mj-ea"/>
              </a:rPr>
              <a:t>가격우위</a:t>
            </a:r>
            <a:endParaRPr lang="en-US" altLang="ko-KR" sz="2000" b="1" dirty="0" smtClean="0">
              <a:latin typeface="+mj-ea"/>
              <a:ea typeface="+mj-ea"/>
            </a:endParaRPr>
          </a:p>
          <a:p>
            <a:pPr marL="571500" indent="-571500"/>
            <a:r>
              <a:rPr lang="ko-KR" altLang="en-US" sz="2000" b="1" dirty="0" smtClean="0">
                <a:latin typeface="+mj-ea"/>
                <a:ea typeface="+mj-ea"/>
              </a:rPr>
              <a:t>   고객이 원하는 가격대에서 제품을 추천한다</a:t>
            </a:r>
            <a:r>
              <a:rPr lang="en-US" altLang="ko-KR" sz="2000" b="1" dirty="0" smtClean="0">
                <a:latin typeface="+mj-ea"/>
                <a:ea typeface="+mj-ea"/>
              </a:rPr>
              <a:t>.</a:t>
            </a:r>
            <a:endParaRPr lang="en-US" altLang="zh-CN" sz="2000" b="1" dirty="0" smtClean="0">
              <a:latin typeface="+mj-ea"/>
              <a:ea typeface="+mj-ea"/>
            </a:endParaRPr>
          </a:p>
          <a:p>
            <a:pPr marL="571500" indent="-571500"/>
            <a:r>
              <a:rPr lang="en-US" altLang="ko-KR" sz="2000" b="1" dirty="0" smtClean="0">
                <a:latin typeface="+mj-ea"/>
                <a:ea typeface="+mj-ea"/>
              </a:rPr>
              <a:t>5. </a:t>
            </a:r>
            <a:r>
              <a:rPr lang="ko-KR" altLang="en-US" sz="2000" b="1" dirty="0" smtClean="0">
                <a:latin typeface="+mj-ea"/>
                <a:ea typeface="+mj-ea"/>
              </a:rPr>
              <a:t>고객서비스</a:t>
            </a:r>
            <a:endParaRPr lang="en-US" altLang="ko-KR" sz="2000" b="1" dirty="0" smtClean="0">
              <a:latin typeface="+mj-ea"/>
              <a:ea typeface="+mj-ea"/>
            </a:endParaRPr>
          </a:p>
          <a:p>
            <a:pPr marL="571500" indent="-571500"/>
            <a:r>
              <a:rPr lang="ko-KR" altLang="en-US" sz="2000" b="1" dirty="0" smtClean="0">
                <a:latin typeface="+mj-ea"/>
                <a:ea typeface="+mj-ea"/>
              </a:rPr>
              <a:t>   일관성있게 최고의 고객만족도를 유지하는것을 제일 중요한 위치에 놓는다</a:t>
            </a:r>
            <a:r>
              <a:rPr lang="en-US" altLang="ko-KR" sz="2000" b="1" dirty="0" smtClean="0">
                <a:latin typeface="+mj-ea"/>
                <a:ea typeface="+mj-ea"/>
              </a:rPr>
              <a:t>.</a:t>
            </a:r>
          </a:p>
          <a:p>
            <a:pPr marL="571500" indent="-571500"/>
            <a:r>
              <a:rPr lang="en-US" altLang="ko-KR" sz="2000" b="1" dirty="0" smtClean="0">
                <a:latin typeface="+mj-ea"/>
                <a:ea typeface="+mj-ea"/>
              </a:rPr>
              <a:t>6. </a:t>
            </a:r>
            <a:r>
              <a:rPr lang="ko-KR" altLang="en-US" sz="2000" b="1" dirty="0" smtClean="0">
                <a:latin typeface="+mj-ea"/>
                <a:ea typeface="+mj-ea"/>
              </a:rPr>
              <a:t>빅데이타</a:t>
            </a:r>
            <a:endParaRPr lang="en-US" altLang="ko-KR" sz="2000" b="1" dirty="0" smtClean="0">
              <a:latin typeface="+mj-ea"/>
              <a:ea typeface="+mj-ea"/>
            </a:endParaRPr>
          </a:p>
          <a:p>
            <a:pPr marL="571500" indent="-571500"/>
            <a:r>
              <a:rPr lang="ko-KR" altLang="en-US" sz="2000" b="1" dirty="0" smtClean="0">
                <a:latin typeface="+mj-ea"/>
                <a:ea typeface="+mj-ea"/>
              </a:rPr>
              <a:t>   빅데이타를 이용하여 고객의 취양과 맞는 제품을 추천한다</a:t>
            </a:r>
            <a:r>
              <a:rPr lang="en-US" altLang="ko-KR" sz="2000" b="1" dirty="0" smtClean="0">
                <a:latin typeface="+mj-ea"/>
                <a:ea typeface="+mj-ea"/>
              </a:rPr>
              <a:t>.</a:t>
            </a:r>
          </a:p>
          <a:p>
            <a:pPr marL="571500" indent="-571500"/>
            <a:r>
              <a:rPr lang="ko-KR" altLang="en-US" sz="1400" dirty="0" smtClean="0">
                <a:latin typeface="Gulim" pitchFamily="34" charset="-127"/>
                <a:ea typeface="Gulim" pitchFamily="34" charset="-127"/>
              </a:rPr>
              <a:t>   </a:t>
            </a:r>
            <a:endParaRPr lang="zh-CN" altLang="en-US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7797" y="1122363"/>
            <a:ext cx="11081981" cy="2387600"/>
          </a:xfrm>
        </p:spPr>
        <p:txBody>
          <a:bodyPr>
            <a:normAutofit/>
          </a:bodyPr>
          <a:lstStyle/>
          <a:p>
            <a:r>
              <a:rPr lang="en-US" altLang="ko-KR" sz="4000" b="1" dirty="0" smtClean="0">
                <a:latin typeface="+mn-lt"/>
              </a:rPr>
              <a:t/>
            </a:r>
            <a:br>
              <a:rPr lang="en-US" altLang="ko-KR" sz="4000" b="1" dirty="0" smtClean="0">
                <a:latin typeface="+mn-lt"/>
              </a:rPr>
            </a:br>
            <a:r>
              <a:rPr lang="en-US" altLang="ko-KR" sz="4000" b="1" dirty="0" smtClean="0">
                <a:latin typeface="+mn-lt"/>
              </a:rPr>
              <a:t/>
            </a:r>
            <a:br>
              <a:rPr lang="en-US" altLang="ko-KR" sz="4000" b="1" dirty="0" smtClean="0">
                <a:latin typeface="+mn-lt"/>
              </a:rPr>
            </a:br>
            <a:r>
              <a:rPr lang="en-US" altLang="ko-KR" sz="4000" b="1" dirty="0" smtClean="0">
                <a:latin typeface="+mn-lt"/>
              </a:rPr>
              <a:t>8.</a:t>
            </a:r>
            <a:r>
              <a:rPr lang="ko-KR" altLang="en-US" sz="4000" b="1" dirty="0" smtClean="0">
                <a:latin typeface="+mn-lt"/>
              </a:rPr>
              <a:t>경쟁사 분석</a:t>
            </a:r>
            <a:endParaRPr lang="ko-KR" altLang="en-US" sz="40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199" y="1825625"/>
            <a:ext cx="10885227" cy="4351338"/>
          </a:xfrm>
        </p:spPr>
        <p:txBody>
          <a:bodyPr/>
          <a:lstStyle/>
          <a:p>
            <a:pPr>
              <a:buNone/>
            </a:pPr>
            <a:r>
              <a:rPr lang="ko-KR" altLang="en-US" dirty="0" smtClean="0"/>
              <a:t>  </a:t>
            </a:r>
            <a:endParaRPr lang="en-US" altLang="ko-KR" dirty="0" smtClean="0"/>
          </a:p>
          <a:p>
            <a:pPr>
              <a:buNone/>
            </a:pPr>
            <a:r>
              <a:rPr lang="en-US" altLang="ko-KR" sz="2000" b="1" dirty="0" smtClean="0"/>
              <a:t>      </a:t>
            </a:r>
            <a:r>
              <a:rPr lang="ko-KR" altLang="en-US" sz="2000" b="1" dirty="0" smtClean="0"/>
              <a:t>▶ 저렴한 가격</a:t>
            </a:r>
            <a:r>
              <a:rPr lang="en-US" altLang="ko-KR" sz="2000" b="1" dirty="0" smtClean="0"/>
              <a:t>, </a:t>
            </a:r>
            <a:r>
              <a:rPr lang="ko-KR" altLang="en-US" sz="2000" b="1" dirty="0" smtClean="0"/>
              <a:t>질 좋은 상품</a:t>
            </a:r>
            <a:br>
              <a:rPr lang="ko-KR" altLang="en-US" sz="2000" b="1" dirty="0" smtClean="0"/>
            </a:br>
            <a:r>
              <a:rPr lang="ko-KR" altLang="en-US" sz="2000" b="1" dirty="0" smtClean="0"/>
              <a:t/>
            </a:r>
            <a:br>
              <a:rPr lang="ko-KR" altLang="en-US" sz="2000" b="1" dirty="0" smtClean="0"/>
            </a:br>
            <a:r>
              <a:rPr lang="ko-KR" altLang="en-US" sz="2000" b="1" dirty="0" smtClean="0"/>
              <a:t>▶ 교외에 위치한 매장 </a:t>
            </a:r>
            <a:r>
              <a:rPr lang="en-US" altLang="ko-KR" sz="2000" b="1" dirty="0" smtClean="0"/>
              <a:t>-</a:t>
            </a:r>
            <a:r>
              <a:rPr lang="ko-KR" altLang="en-US" sz="2000" b="1" dirty="0" smtClean="0"/>
              <a:t>임대료 절감</a:t>
            </a:r>
            <a:br>
              <a:rPr lang="ko-KR" altLang="en-US" sz="2000" b="1" dirty="0" smtClean="0"/>
            </a:br>
            <a:r>
              <a:rPr lang="ko-KR" altLang="en-US" sz="2000" b="1" dirty="0" smtClean="0"/>
              <a:t/>
            </a:r>
            <a:br>
              <a:rPr lang="ko-KR" altLang="en-US" sz="2000" b="1" dirty="0" smtClean="0"/>
            </a:br>
            <a:r>
              <a:rPr lang="ko-KR" altLang="en-US" sz="2000" b="1" dirty="0" smtClean="0"/>
              <a:t>▶ </a:t>
            </a:r>
            <a:r>
              <a:rPr lang="en-US" altLang="ko-KR" sz="2000" b="1" dirty="0" smtClean="0"/>
              <a:t>IKEA</a:t>
            </a:r>
            <a:r>
              <a:rPr lang="ko-KR" altLang="en-US" sz="2000" b="1" dirty="0" smtClean="0"/>
              <a:t>만의 독특한 유럽풍 디자인</a:t>
            </a:r>
            <a:br>
              <a:rPr lang="ko-KR" altLang="en-US" sz="2000" b="1" dirty="0" smtClean="0"/>
            </a:br>
            <a:r>
              <a:rPr lang="ko-KR" altLang="en-US" sz="2000" b="1" dirty="0" smtClean="0"/>
              <a:t/>
            </a:r>
            <a:br>
              <a:rPr lang="ko-KR" altLang="en-US" sz="2000" b="1" dirty="0" smtClean="0"/>
            </a:br>
            <a:r>
              <a:rPr lang="ko-KR" altLang="en-US" sz="2000" b="1" dirty="0" smtClean="0"/>
              <a:t>▶ </a:t>
            </a:r>
            <a:r>
              <a:rPr lang="en-US" altLang="ko-KR" sz="2000" b="1" dirty="0" smtClean="0"/>
              <a:t>IKEA</a:t>
            </a:r>
            <a:r>
              <a:rPr lang="ko-KR" altLang="en-US" sz="2000" b="1" dirty="0" smtClean="0"/>
              <a:t>매장만의 라이프 스타일</a:t>
            </a:r>
            <a:r>
              <a:rPr lang="en-US" altLang="ko-KR" sz="2000" b="1" dirty="0" smtClean="0"/>
              <a:t>- </a:t>
            </a:r>
            <a:r>
              <a:rPr lang="ko-KR" altLang="en-US" sz="2000" b="1" dirty="0" smtClean="0"/>
              <a:t>기존의 가구매장과는 전혀 다른 이미지와 서비스를 제공</a:t>
            </a:r>
            <a:br>
              <a:rPr lang="ko-KR" altLang="en-US" sz="2000" b="1" dirty="0" smtClean="0"/>
            </a:br>
            <a:r>
              <a:rPr lang="ko-KR" altLang="en-US" sz="2000" b="1" dirty="0" smtClean="0"/>
              <a:t/>
            </a:r>
            <a:br>
              <a:rPr lang="ko-KR" altLang="en-US" sz="2000" b="1" dirty="0" smtClean="0"/>
            </a:br>
            <a:r>
              <a:rPr lang="ko-KR" altLang="en-US" sz="2000" b="1" dirty="0" smtClean="0"/>
              <a:t>▶가구시장 매출액 기준 세계 </a:t>
            </a:r>
            <a:r>
              <a:rPr lang="en-US" altLang="ko-KR" sz="2000" b="1" dirty="0" smtClean="0"/>
              <a:t>1</a:t>
            </a:r>
            <a:r>
              <a:rPr lang="ko-KR" altLang="en-US" sz="2000" b="1" dirty="0" smtClean="0"/>
              <a:t>위 </a:t>
            </a:r>
            <a:endParaRPr lang="zh-CN" altLang="en-US" b="1" dirty="0"/>
          </a:p>
        </p:txBody>
      </p:sp>
      <p:pic>
        <p:nvPicPr>
          <p:cNvPr id="4" name="图片 3" descr="u=509500910,3699098730&amp;fm=21&amp;gp=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695" y="566098"/>
            <a:ext cx="1052299" cy="105229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ko-KR" sz="2000" b="1" dirty="0" smtClean="0"/>
          </a:p>
          <a:p>
            <a:pPr>
              <a:buNone/>
            </a:pPr>
            <a:r>
              <a:rPr lang="en-US" altLang="ko-KR" sz="2000" b="1" dirty="0" smtClean="0"/>
              <a:t>          </a:t>
            </a:r>
            <a:r>
              <a:rPr lang="ko-KR" altLang="en-US" sz="2000" b="1" dirty="0" smtClean="0"/>
              <a:t>▶  중국 기업</a:t>
            </a:r>
            <a:r>
              <a:rPr lang="en-US" altLang="ko-KR" sz="2000" b="1" dirty="0" smtClean="0"/>
              <a:t>,</a:t>
            </a:r>
            <a:r>
              <a:rPr lang="ko-KR" altLang="en-US" sz="2000" b="1" dirty="0" smtClean="0"/>
              <a:t> 가구의 디자인</a:t>
            </a:r>
            <a:r>
              <a:rPr lang="en-US" altLang="ko-KR" sz="2000" b="1" dirty="0" smtClean="0"/>
              <a:t>,</a:t>
            </a:r>
            <a:r>
              <a:rPr lang="ko-KR" altLang="en-US" sz="2000" b="1" dirty="0" smtClean="0"/>
              <a:t>생산</a:t>
            </a:r>
            <a:r>
              <a:rPr lang="en-US" altLang="ko-KR" sz="2000" b="1" dirty="0" smtClean="0"/>
              <a:t>,</a:t>
            </a:r>
            <a:r>
              <a:rPr lang="ko-KR" altLang="en-US" sz="2000" b="1" dirty="0" smtClean="0"/>
              <a:t>마케팅</a:t>
            </a:r>
            <a:endParaRPr lang="en-US" altLang="ko-KR" sz="2000" b="1" dirty="0" smtClean="0"/>
          </a:p>
          <a:p>
            <a:endParaRPr lang="en-US" altLang="ko-KR" sz="2000" b="1" dirty="0" smtClean="0"/>
          </a:p>
          <a:p>
            <a:pPr>
              <a:buNone/>
            </a:pPr>
            <a:r>
              <a:rPr lang="ko-KR" altLang="en-US" sz="2000" b="1" dirty="0" smtClean="0"/>
              <a:t>          ▶  중국과 유럽의 여러가지 디자인 컨셉을 결합</a:t>
            </a:r>
            <a:endParaRPr lang="en-US" altLang="ko-KR" sz="2000" b="1" dirty="0" smtClean="0"/>
          </a:p>
          <a:p>
            <a:endParaRPr lang="en-US" altLang="ko-KR" sz="2000" b="1" dirty="0" smtClean="0"/>
          </a:p>
          <a:p>
            <a:pPr>
              <a:buNone/>
            </a:pPr>
            <a:r>
              <a:rPr lang="ko-KR" altLang="en-US" sz="2000" b="1" dirty="0" smtClean="0"/>
              <a:t>          ▶  가구재료를 중요시 한다</a:t>
            </a:r>
            <a:r>
              <a:rPr lang="en-US" altLang="ko-KR" sz="2000" b="1" dirty="0" smtClean="0"/>
              <a:t>.</a:t>
            </a:r>
          </a:p>
          <a:p>
            <a:endParaRPr lang="en-US" altLang="ko-KR" sz="2000" b="1" dirty="0" smtClean="0">
              <a:latin typeface="Gulim" pitchFamily="34" charset="-127"/>
              <a:ea typeface="Gulim" pitchFamily="34" charset="-127"/>
            </a:endParaRPr>
          </a:p>
          <a:p>
            <a:pPr>
              <a:buNone/>
            </a:pPr>
            <a:r>
              <a:rPr lang="en-US" sz="2000" b="1" dirty="0" smtClean="0">
                <a:ea typeface="Gulim" pitchFamily="34" charset="-127"/>
              </a:rPr>
              <a:t>         </a:t>
            </a:r>
            <a:r>
              <a:rPr lang="ko-KR" altLang="en-US" sz="2000" b="1" dirty="0" smtClean="0"/>
              <a:t>▶  </a:t>
            </a:r>
            <a:r>
              <a:rPr lang="en-US" sz="2000" b="1" dirty="0" smtClean="0">
                <a:ea typeface="Gulim" pitchFamily="34" charset="-127"/>
              </a:rPr>
              <a:t>2005</a:t>
            </a:r>
            <a:r>
              <a:rPr lang="ko-KR" altLang="en-US" sz="2000" b="1" dirty="0" smtClean="0">
                <a:latin typeface="+mj-ea"/>
                <a:ea typeface="+mj-ea"/>
              </a:rPr>
              <a:t>년</a:t>
            </a:r>
            <a:r>
              <a:rPr lang="ko-KR" altLang="en-US" sz="2000" b="1" dirty="0" smtClean="0">
                <a:ea typeface="Gulim" pitchFamily="34" charset="-127"/>
              </a:rPr>
              <a:t> </a:t>
            </a:r>
            <a:r>
              <a:rPr lang="en-US" altLang="ko-KR" sz="2000" b="1" dirty="0" smtClean="0">
                <a:ea typeface="Gulim" pitchFamily="34" charset="-127"/>
              </a:rPr>
              <a:t>8</a:t>
            </a:r>
            <a:r>
              <a:rPr lang="ko-KR" altLang="en-US" sz="2000" b="1" dirty="0" smtClean="0">
                <a:latin typeface="+mj-ea"/>
                <a:ea typeface="+mj-ea"/>
              </a:rPr>
              <a:t>월</a:t>
            </a:r>
            <a:r>
              <a:rPr lang="en-US" altLang="ko-KR" sz="2000" b="1" dirty="0" smtClean="0">
                <a:ea typeface="Gulim" pitchFamily="34" charset="-127"/>
              </a:rPr>
              <a:t>1</a:t>
            </a:r>
            <a:r>
              <a:rPr lang="ko-KR" altLang="en-US" sz="2000" b="1" dirty="0" smtClean="0">
                <a:latin typeface="+mj-ea"/>
                <a:ea typeface="+mj-ea"/>
              </a:rPr>
              <a:t>일</a:t>
            </a:r>
            <a:r>
              <a:rPr lang="ko-KR" altLang="en-US" sz="2000" b="1" dirty="0" smtClean="0">
                <a:ea typeface="Gulim" pitchFamily="34" charset="-127"/>
              </a:rPr>
              <a:t>  </a:t>
            </a:r>
            <a:r>
              <a:rPr lang="en-US" sz="2000" b="1" dirty="0" smtClean="0">
                <a:ea typeface="Gulim" pitchFamily="34" charset="-127"/>
              </a:rPr>
              <a:t>Online And Offline </a:t>
            </a:r>
            <a:r>
              <a:rPr lang="ko-KR" altLang="en-US" sz="2000" b="1" dirty="0" smtClean="0">
                <a:latin typeface="+mj-ea"/>
                <a:ea typeface="+mj-ea"/>
              </a:rPr>
              <a:t>사업모형을 출시</a:t>
            </a:r>
            <a:endParaRPr lang="en-US" altLang="ko-KR" sz="2000" b="1" dirty="0" smtClean="0">
              <a:latin typeface="+mj-ea"/>
              <a:ea typeface="+mj-ea"/>
            </a:endParaRPr>
          </a:p>
          <a:p>
            <a:endParaRPr lang="en-US" altLang="ko-KR" sz="2000" b="1" dirty="0" smtClean="0"/>
          </a:p>
          <a:p>
            <a:pPr>
              <a:buNone/>
            </a:pPr>
            <a:endParaRPr lang="en-US" altLang="ko-KR" sz="2000" b="1" dirty="0" smtClean="0"/>
          </a:p>
          <a:p>
            <a:endParaRPr lang="en-US" altLang="ko-KR" dirty="0" smtClean="0"/>
          </a:p>
          <a:p>
            <a:endParaRPr lang="zh-CN" altLang="en-US" dirty="0"/>
          </a:p>
        </p:txBody>
      </p:sp>
      <p:pic>
        <p:nvPicPr>
          <p:cNvPr id="4" name="图片 3" descr="4e4a20a4462309f7d3d16e3d710e0cf3d7cad6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07758" y="574257"/>
            <a:ext cx="981570" cy="98157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4000" b="1" dirty="0" smtClean="0">
                <a:latin typeface="+mn-lt"/>
              </a:rPr>
              <a:t>1.</a:t>
            </a:r>
            <a:r>
              <a:rPr lang="ko-KR" altLang="en-US" sz="4000" b="1" dirty="0" smtClean="0">
                <a:latin typeface="+mn-lt"/>
              </a:rPr>
              <a:t>비즈니스 모델</a:t>
            </a:r>
            <a:endParaRPr lang="zh-CN" altLang="en-US" sz="4000" b="1" dirty="0">
              <a:latin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32765" y="1122363"/>
            <a:ext cx="10194878" cy="2387600"/>
          </a:xfrm>
        </p:spPr>
        <p:txBody>
          <a:bodyPr>
            <a:normAutofit/>
          </a:bodyPr>
          <a:lstStyle/>
          <a:p>
            <a:r>
              <a:rPr lang="en-US" altLang="ko-KR" sz="4000" dirty="0" smtClean="0"/>
              <a:t/>
            </a:r>
            <a:br>
              <a:rPr lang="en-US" altLang="ko-KR" sz="4000" dirty="0" smtClean="0"/>
            </a:br>
            <a:r>
              <a:rPr lang="ko-KR" altLang="en-US" sz="4000" dirty="0" smtClean="0"/>
              <a:t/>
            </a:r>
            <a:br>
              <a:rPr lang="ko-KR" altLang="en-US" sz="4000" dirty="0" smtClean="0"/>
            </a:br>
            <a:r>
              <a:rPr lang="en-US" altLang="ko-KR" sz="4000" b="1" dirty="0"/>
              <a:t>9</a:t>
            </a:r>
            <a:r>
              <a:rPr lang="en-US" altLang="ko-KR" sz="4000" b="1" dirty="0" smtClean="0"/>
              <a:t>.</a:t>
            </a:r>
            <a:r>
              <a:rPr lang="ko-KR" altLang="en-US" sz="4000" b="1" dirty="0" smtClean="0"/>
              <a:t>경쟁력 포지셔닝 차트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箭头连接符 6"/>
          <p:cNvCxnSpPr/>
          <p:nvPr/>
        </p:nvCxnSpPr>
        <p:spPr>
          <a:xfrm rot="16200000" flipV="1">
            <a:off x="620989" y="3173090"/>
            <a:ext cx="4913193" cy="409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V="1">
            <a:off x="3113991" y="5636520"/>
            <a:ext cx="5688840" cy="227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145206" y="5882182"/>
            <a:ext cx="1978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선택범위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11013" y="2210937"/>
            <a:ext cx="461665" cy="34255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dirty="0" smtClean="0"/>
              <a:t>고객 맞춤형 서비스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15404" y="928047"/>
            <a:ext cx="805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높음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31326" y="5188424"/>
            <a:ext cx="805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낮음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113965" y="5829868"/>
            <a:ext cx="805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적다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027159" y="5857164"/>
            <a:ext cx="805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많다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687405" y="1378431"/>
            <a:ext cx="180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b="1" dirty="0" smtClean="0">
                <a:latin typeface="Gungsuh" pitchFamily="18" charset="-127"/>
                <a:ea typeface="Gungsuh" pitchFamily="18" charset="-127"/>
                <a:cs typeface="宋体" pitchFamily="2" charset="-122"/>
              </a:rPr>
              <a:t>Green Space</a:t>
            </a:r>
            <a:endParaRPr lang="zh-CN" altLang="zh-CN" sz="4000" dirty="0" smtClean="0">
              <a:latin typeface="Gungsuh" pitchFamily="18" charset="-127"/>
              <a:ea typeface="Gungsuh" pitchFamily="18" charset="-127"/>
              <a:cs typeface="宋体" pitchFamily="2" charset="-122"/>
            </a:endParaRPr>
          </a:p>
          <a:p>
            <a:endParaRPr lang="zh-CN" altLang="en-US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19" name="图片 18" descr="u=509500910,3699098730&amp;fm=21&amp;gp=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5862" y="1057417"/>
            <a:ext cx="1052299" cy="1052299"/>
          </a:xfrm>
          <a:prstGeom prst="rect">
            <a:avLst/>
          </a:prstGeom>
        </p:spPr>
      </p:pic>
      <p:pic>
        <p:nvPicPr>
          <p:cNvPr id="20" name="图片 19" descr="4e4a20a4462309f7d3d16e3d710e0cf3d7cad6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71077" y="2430353"/>
            <a:ext cx="981570" cy="981570"/>
          </a:xfrm>
          <a:prstGeom prst="rect">
            <a:avLst/>
          </a:prstGeom>
        </p:spPr>
      </p:pic>
      <p:pic>
        <p:nvPicPr>
          <p:cNvPr id="21" name="图片 20" descr="u=3491078312,4062985601&amp;fm=21&amp;gp=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2867" y="3432127"/>
            <a:ext cx="1722958" cy="90035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41900" y="2514600"/>
            <a:ext cx="1548000" cy="1188000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ungsuhChe" pitchFamily="49" charset="-127"/>
              <a:ea typeface="GungsuhChe" pitchFamily="49" charset="-127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ungsuhChe" pitchFamily="49" charset="-127"/>
                <a:ea typeface="GungsuhChe" pitchFamily="49" charset="-127"/>
                <a:cs typeface="宋体" pitchFamily="2" charset="-122"/>
              </a:rPr>
              <a:t>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ungsuhChe" pitchFamily="49" charset="-127"/>
                <a:ea typeface="GungsuhChe" pitchFamily="49" charset="-127"/>
                <a:cs typeface="宋体" pitchFamily="2" charset="-122"/>
              </a:rPr>
              <a:t> Green Space</a:t>
            </a:r>
            <a:endParaRPr kumimoji="0" lang="zh-CN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ungsuhChe" pitchFamily="49" charset="-127"/>
              <a:ea typeface="GungsuhChe" pitchFamily="49" charset="-127"/>
              <a:cs typeface="宋体" pitchFamily="2" charset="-122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8061323" y="2514600"/>
            <a:ext cx="1548000" cy="1188000"/>
          </a:xfrm>
          <a:prstGeom prst="rect">
            <a:avLst/>
          </a:prstGeom>
          <a:noFill/>
          <a:ln w="317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Gulim" pitchFamily="34" charset="-127"/>
              <a:cs typeface="宋体" pitchFamily="2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고객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(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개인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,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사무실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,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가계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,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유치원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)</a:t>
            </a:r>
            <a:endParaRPr kumimoji="0" lang="zh-CN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905625" y="2520950"/>
            <a:ext cx="101758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   판매</a:t>
            </a:r>
            <a:endParaRPr kumimoji="0" 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120901" y="2527301"/>
            <a:ext cx="1548000" cy="1188000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Gulim" pitchFamily="34" charset="-127"/>
              <a:cs typeface="宋体" pitchFamily="2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디자이너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1600" b="1" dirty="0" smtClean="0">
                <a:ea typeface="Gulim" pitchFamily="34" charset="-127"/>
                <a:cs typeface="宋体" pitchFamily="2" charset="-122"/>
              </a:rPr>
              <a:t>가구제조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회사</a:t>
            </a:r>
            <a:endParaRPr kumimoji="0" lang="en-US" altLang="zh-C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Gulim" pitchFamily="34" charset="-127"/>
              <a:cs typeface="宋体" pitchFamily="2" charset="-122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903663" y="2551113"/>
            <a:ext cx="10160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디자인제공</a:t>
            </a:r>
            <a:endParaRPr kumimoji="0" 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</p:txBody>
      </p:sp>
      <p:cxnSp>
        <p:nvCxnSpPr>
          <p:cNvPr id="9" name="AutoShape 7"/>
          <p:cNvCxnSpPr>
            <a:cxnSpLocks noChangeShapeType="1"/>
          </p:cNvCxnSpPr>
          <p:nvPr/>
        </p:nvCxnSpPr>
        <p:spPr bwMode="auto">
          <a:xfrm flipH="1">
            <a:off x="3879850" y="3503613"/>
            <a:ext cx="981075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</p:cxn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965575" y="3144838"/>
            <a:ext cx="10175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수익배분</a:t>
            </a:r>
            <a:endParaRPr kumimoji="0" 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</p:txBody>
      </p:sp>
      <p:cxnSp>
        <p:nvCxnSpPr>
          <p:cNvPr id="11" name="AutoShape 9"/>
          <p:cNvCxnSpPr>
            <a:cxnSpLocks noChangeShapeType="1"/>
          </p:cNvCxnSpPr>
          <p:nvPr/>
        </p:nvCxnSpPr>
        <p:spPr bwMode="auto">
          <a:xfrm>
            <a:off x="5784850" y="3987800"/>
            <a:ext cx="0" cy="661988"/>
          </a:xfrm>
          <a:prstGeom prst="straightConnector1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</p:cxn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246563" y="4687888"/>
            <a:ext cx="6396037" cy="94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(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주소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,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평방수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,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인태리어 스타일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) 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가격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,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시간 예측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고객이 원하는 그림에 따른 인테리어 가능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디자이너를 고객에게 추천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재료선택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.(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고객이 가지고있는 가구들을 다시 제작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)</a:t>
            </a:r>
            <a:endParaRPr kumimoji="0" lang="zh-CN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</p:txBody>
      </p:sp>
      <p:cxnSp>
        <p:nvCxnSpPr>
          <p:cNvPr id="13" name="AutoShape 7"/>
          <p:cNvCxnSpPr>
            <a:cxnSpLocks noChangeShapeType="1"/>
          </p:cNvCxnSpPr>
          <p:nvPr/>
        </p:nvCxnSpPr>
        <p:spPr bwMode="auto">
          <a:xfrm flipH="1">
            <a:off x="6826250" y="3567113"/>
            <a:ext cx="981075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</p:cxnSp>
      <p:cxnSp>
        <p:nvCxnSpPr>
          <p:cNvPr id="14" name="AutoShape 11"/>
          <p:cNvCxnSpPr>
            <a:cxnSpLocks noChangeShapeType="1"/>
          </p:cNvCxnSpPr>
          <p:nvPr/>
        </p:nvCxnSpPr>
        <p:spPr bwMode="auto">
          <a:xfrm>
            <a:off x="6851650" y="2906713"/>
            <a:ext cx="958850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</p:cxnSp>
      <p:cxnSp>
        <p:nvCxnSpPr>
          <p:cNvPr id="15" name="AutoShape 11"/>
          <p:cNvCxnSpPr>
            <a:cxnSpLocks noChangeShapeType="1"/>
          </p:cNvCxnSpPr>
          <p:nvPr/>
        </p:nvCxnSpPr>
        <p:spPr bwMode="auto">
          <a:xfrm>
            <a:off x="3905250" y="2957513"/>
            <a:ext cx="958850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</p:cxn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819900" y="3152775"/>
            <a:ext cx="11747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lim" pitchFamily="34" charset="-127"/>
                <a:cs typeface="宋体" pitchFamily="2" charset="-122"/>
              </a:rPr>
              <a:t>제품구입비용</a:t>
            </a:r>
            <a:endParaRPr kumimoji="0" 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03300" y="1054100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ko-KR" altLang="en-US" b="1" dirty="0" smtClean="0"/>
              <a:t>비즈니스모델</a:t>
            </a:r>
            <a:r>
              <a:rPr lang="en-US" altLang="ko-KR" b="1" dirty="0" smtClean="0"/>
              <a:t>: </a:t>
            </a:r>
            <a:r>
              <a:rPr lang="ko-KR" altLang="en-US" b="1" dirty="0" smtClean="0"/>
              <a:t>플랫품형</a:t>
            </a:r>
            <a:r>
              <a:rPr lang="en-US" b="1" dirty="0" smtClean="0"/>
              <a:t>/ </a:t>
            </a:r>
            <a:r>
              <a:rPr lang="ko-KR" altLang="en-US" b="1" dirty="0" smtClean="0"/>
              <a:t>정보흐름의 방향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6808305" y="1756051"/>
            <a:ext cx="1659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32%</a:t>
            </a:r>
            <a:endParaRPr lang="ko-KR" altLang="en-US" sz="1400" b="1" spc="-15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rgbClr val="FFC2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096000" y="3396006"/>
            <a:ext cx="1659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28%</a:t>
            </a:r>
            <a:endParaRPr lang="ko-KR" altLang="en-US" sz="1400" b="1" spc="-15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rgbClr val="FFC2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08979" y="3480180"/>
            <a:ext cx="1460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/>
              <a:t>가구</a:t>
            </a:r>
            <a:r>
              <a:rPr lang="en-US" altLang="ko-KR" sz="1400" b="1" dirty="0" smtClean="0"/>
              <a:t>&amp;</a:t>
            </a:r>
            <a:r>
              <a:rPr lang="ko-KR" altLang="en-US" sz="1400" b="1" dirty="0" smtClean="0"/>
              <a:t>인테리어</a:t>
            </a:r>
            <a:endParaRPr lang="zh-CN" altLang="en-US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2606722" y="1815151"/>
            <a:ext cx="350747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/>
            <a:r>
              <a:rPr lang="en-US" altLang="ko-KR" sz="1400" b="1" dirty="0" smtClean="0"/>
              <a:t>              1.(</a:t>
            </a:r>
            <a:r>
              <a:rPr lang="ko-KR" altLang="en-US" sz="1400" b="1" dirty="0" smtClean="0"/>
              <a:t>주소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평방수</a:t>
            </a:r>
            <a:r>
              <a:rPr lang="en-US" altLang="ko-KR" sz="1400" b="1" dirty="0" smtClean="0"/>
              <a:t>) </a:t>
            </a:r>
            <a:r>
              <a:rPr lang="ko-KR" altLang="en-US" sz="1400" b="1" dirty="0" smtClean="0"/>
              <a:t>가격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시간 예측</a:t>
            </a:r>
            <a:r>
              <a:rPr lang="en-US" altLang="ko-KR" sz="1400" b="1" dirty="0" smtClean="0"/>
              <a:t>. </a:t>
            </a:r>
          </a:p>
          <a:p>
            <a:pPr marL="400050" indent="-400050"/>
            <a:r>
              <a:rPr lang="en-US" altLang="ko-KR" sz="1400" b="1" dirty="0" smtClean="0"/>
              <a:t>            2.</a:t>
            </a:r>
            <a:r>
              <a:rPr lang="ko-KR" altLang="en-US" sz="1400" b="1" dirty="0" smtClean="0"/>
              <a:t>고객이 원하는 그림에 따른 </a:t>
            </a:r>
            <a:endParaRPr lang="en-US" altLang="ko-KR" sz="1400" b="1" dirty="0" smtClean="0"/>
          </a:p>
          <a:p>
            <a:pPr marL="400050" indent="-400050"/>
            <a:r>
              <a:rPr lang="en-US" altLang="ko-KR" sz="1400" b="1" dirty="0" smtClean="0"/>
              <a:t>              </a:t>
            </a:r>
            <a:r>
              <a:rPr lang="ko-KR" altLang="en-US" sz="1400" b="1" dirty="0" smtClean="0"/>
              <a:t>인테리어 가능</a:t>
            </a:r>
            <a:r>
              <a:rPr lang="en-US" altLang="ko-KR" sz="1400" b="1" dirty="0" smtClean="0"/>
              <a:t>. </a:t>
            </a:r>
          </a:p>
          <a:p>
            <a:pPr marL="400050" indent="-400050"/>
            <a:r>
              <a:rPr lang="en-US" altLang="ko-KR" sz="1400" b="1" dirty="0" smtClean="0"/>
              <a:t>       3.</a:t>
            </a:r>
            <a:r>
              <a:rPr lang="ko-KR" altLang="en-US" sz="1400" b="1" dirty="0" smtClean="0"/>
              <a:t>디자이너를 고객에게 추천</a:t>
            </a:r>
            <a:r>
              <a:rPr lang="en-US" altLang="ko-KR" sz="1400" b="1" dirty="0" smtClean="0"/>
              <a:t>. </a:t>
            </a:r>
          </a:p>
          <a:p>
            <a:pPr marL="400050" indent="-400050"/>
            <a:r>
              <a:rPr lang="en-US" altLang="ko-KR" sz="1400" b="1" dirty="0" smtClean="0"/>
              <a:t>      4.</a:t>
            </a:r>
            <a:r>
              <a:rPr lang="ko-KR" altLang="en-US" sz="1400" b="1" dirty="0" smtClean="0"/>
              <a:t>고객이 가지고있는 가구들을</a:t>
            </a:r>
            <a:endParaRPr lang="en-US" altLang="ko-KR" sz="1400" b="1" dirty="0" smtClean="0"/>
          </a:p>
          <a:p>
            <a:pPr marL="400050" indent="-400050"/>
            <a:r>
              <a:rPr lang="en-US" altLang="ko-KR" sz="1400" b="1" dirty="0" smtClean="0"/>
              <a:t>      </a:t>
            </a:r>
            <a:r>
              <a:rPr lang="ko-KR" altLang="en-US" sz="1400" b="1" dirty="0" smtClean="0"/>
              <a:t>다시 제작</a:t>
            </a:r>
            <a:endParaRPr lang="en-US" altLang="ko-KR" sz="1400" b="1" dirty="0" smtClean="0"/>
          </a:p>
          <a:p>
            <a:pPr marL="400050" indent="-400050"/>
            <a:r>
              <a:rPr lang="en-US" altLang="zh-CN" sz="1400" b="1" dirty="0" smtClean="0"/>
              <a:t>  5.</a:t>
            </a:r>
            <a:r>
              <a:rPr lang="ko-KR" altLang="en-US" sz="1400" b="1" dirty="0" smtClean="0"/>
              <a:t>고객이 스스로 인테리어 가능 </a:t>
            </a:r>
            <a:endParaRPr lang="zh-CN" altLang="en-US" sz="1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6155141" y="4367283"/>
            <a:ext cx="28250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1.</a:t>
            </a:r>
            <a:r>
              <a:rPr lang="ko-KR" altLang="en-US" sz="1400" b="1" dirty="0" smtClean="0"/>
              <a:t>예쁜 인테리어</a:t>
            </a:r>
            <a:r>
              <a:rPr lang="en-US" altLang="ko-KR" sz="1400" b="1" dirty="0" smtClean="0"/>
              <a:t>.</a:t>
            </a:r>
          </a:p>
          <a:p>
            <a:r>
              <a:rPr lang="en-US" altLang="zh-CN" sz="1400" b="1" dirty="0" smtClean="0"/>
              <a:t>2.</a:t>
            </a:r>
            <a:r>
              <a:rPr lang="ko-KR" altLang="en-US" sz="1400" b="1" dirty="0" smtClean="0"/>
              <a:t>다양한 재품</a:t>
            </a:r>
            <a:endParaRPr lang="en-US" altLang="ko-KR" sz="1400" b="1" dirty="0" smtClean="0"/>
          </a:p>
          <a:p>
            <a:endParaRPr lang="en-US" altLang="ko-KR" sz="1400" b="1" dirty="0" smtClean="0"/>
          </a:p>
          <a:p>
            <a:endParaRPr lang="zh-CN" altLang="en-US" sz="1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6209730" y="1924336"/>
            <a:ext cx="26476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1.</a:t>
            </a:r>
            <a:r>
              <a:rPr lang="ko-KR" altLang="en-US" sz="1400" b="1" dirty="0" smtClean="0"/>
              <a:t>친환경 재품을 보장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2.</a:t>
            </a:r>
            <a:r>
              <a:rPr lang="ko-KR" altLang="en-US" sz="1400" b="1" dirty="0" smtClean="0"/>
              <a:t>예쁜 디자인과 가격</a:t>
            </a:r>
            <a:r>
              <a:rPr lang="en-US" altLang="ko-KR" sz="1400" b="1" dirty="0" smtClean="0"/>
              <a:t>.</a:t>
            </a:r>
          </a:p>
          <a:p>
            <a:r>
              <a:rPr lang="en-US" altLang="ko-KR" sz="1400" b="1" dirty="0" smtClean="0"/>
              <a:t>   </a:t>
            </a:r>
            <a:r>
              <a:rPr lang="ko-KR" altLang="en-US" sz="1400" b="1" dirty="0" smtClean="0"/>
              <a:t>빠른 서비스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3.</a:t>
            </a:r>
            <a:r>
              <a:rPr lang="ko-KR" altLang="en-US" sz="1400" b="1" dirty="0" smtClean="0"/>
              <a:t>고객의 소리를 듣는다</a:t>
            </a:r>
            <a:r>
              <a:rPr lang="en-US" altLang="ko-KR" sz="1400" b="1" dirty="0" smtClean="0"/>
              <a:t>.</a:t>
            </a:r>
            <a:endParaRPr lang="zh-CN" altLang="en-US" sz="1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302758" y="4258101"/>
            <a:ext cx="25521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1</a:t>
            </a:r>
            <a:r>
              <a:rPr lang="ko-KR" altLang="en-US" sz="1400" b="1" dirty="0" smtClean="0"/>
              <a:t>고객 맞춤형 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2.</a:t>
            </a:r>
            <a:r>
              <a:rPr lang="ko-KR" altLang="en-US" sz="1400" b="1" dirty="0" smtClean="0"/>
              <a:t>정확한 재품정보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3.</a:t>
            </a:r>
            <a:r>
              <a:rPr lang="ko-KR" altLang="en-US" sz="1400" b="1" dirty="0" smtClean="0"/>
              <a:t>창의적인 제품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4.</a:t>
            </a:r>
            <a:r>
              <a:rPr lang="ko-KR" altLang="en-US" sz="1400" b="1" dirty="0" smtClean="0"/>
              <a:t>친환경 재품</a:t>
            </a:r>
            <a:endParaRPr lang="zh-CN" altLang="en-US" sz="1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241948" y="3534770"/>
            <a:ext cx="1542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매장</a:t>
            </a:r>
            <a:endParaRPr lang="zh-CN" altLang="en-US" b="1" dirty="0"/>
          </a:p>
        </p:txBody>
      </p:sp>
    </p:spTree>
    <p:extLst>
      <p:ext uri="{BB962C8B-B14F-4D97-AF65-F5344CB8AC3E}">
        <p14:creationId xmlns="" xmlns:p14="http://schemas.microsoft.com/office/powerpoint/2010/main" val="22270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4000" b="1" dirty="0" smtClean="0">
                <a:latin typeface="+mn-lt"/>
              </a:rPr>
              <a:t>2.</a:t>
            </a:r>
            <a:r>
              <a:rPr lang="ko-KR" altLang="en-US" sz="4000" b="1" dirty="0" smtClean="0">
                <a:latin typeface="+mn-lt"/>
              </a:rPr>
              <a:t>거점 시장 파악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60截图201604062119215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456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82639" y="2674961"/>
            <a:ext cx="7424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25</a:t>
            </a:r>
            <a:r>
              <a:rPr lang="ko-KR" altLang="en-US" b="1" dirty="0" smtClean="0"/>
              <a:t>세</a:t>
            </a:r>
            <a:r>
              <a:rPr lang="en-US" altLang="ko-KR" b="1" dirty="0" smtClean="0"/>
              <a:t>~30</a:t>
            </a:r>
            <a:r>
              <a:rPr lang="ko-KR" altLang="en-US" b="1" dirty="0" smtClean="0"/>
              <a:t>세 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갖 취업하여 혼자사는 젊은이들</a:t>
            </a:r>
            <a:r>
              <a:rPr lang="en-US" altLang="ko-KR" b="1" dirty="0" smtClean="0"/>
              <a:t>)    </a:t>
            </a:r>
            <a:r>
              <a:rPr lang="ko-KR" altLang="en-US" b="1" dirty="0" smtClean="0"/>
              <a:t>자금부족</a:t>
            </a:r>
            <a:endParaRPr lang="zh-CN" alt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43970" y="3769073"/>
            <a:ext cx="7424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31</a:t>
            </a:r>
            <a:r>
              <a:rPr lang="ko-KR" altLang="en-US" b="1" dirty="0" smtClean="0"/>
              <a:t>세</a:t>
            </a:r>
            <a:r>
              <a:rPr lang="en-US" altLang="ko-KR" b="1" dirty="0" smtClean="0"/>
              <a:t>~35</a:t>
            </a:r>
            <a:r>
              <a:rPr lang="ko-KR" altLang="en-US" b="1" dirty="0" smtClean="0"/>
              <a:t>세 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갖 결혼한 신혼부부</a:t>
            </a:r>
            <a:r>
              <a:rPr lang="en-US" altLang="ko-KR" b="1" dirty="0" smtClean="0"/>
              <a:t>&amp;</a:t>
            </a:r>
            <a:r>
              <a:rPr lang="ko-KR" altLang="en-US" b="1" dirty="0" smtClean="0"/>
              <a:t>갖 부모가된 부부</a:t>
            </a:r>
            <a:r>
              <a:rPr lang="en-US" altLang="ko-KR" b="1" dirty="0" smtClean="0"/>
              <a:t>)    </a:t>
            </a:r>
            <a:endParaRPr lang="zh-CN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16674" y="4929153"/>
            <a:ext cx="7424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36</a:t>
            </a:r>
            <a:r>
              <a:rPr lang="ko-KR" altLang="en-US" b="1" dirty="0" smtClean="0"/>
              <a:t>세</a:t>
            </a:r>
            <a:r>
              <a:rPr lang="en-US" altLang="ko-KR" b="1" dirty="0" smtClean="0"/>
              <a:t>~40</a:t>
            </a:r>
            <a:r>
              <a:rPr lang="ko-KR" altLang="en-US" b="1" dirty="0" smtClean="0"/>
              <a:t>세 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돈에 여유가 있고 생활에 목표가 있는 중년층 </a:t>
            </a:r>
            <a:r>
              <a:rPr lang="en-US" altLang="ko-KR" b="1" dirty="0" smtClean="0"/>
              <a:t>)    </a:t>
            </a:r>
            <a:endParaRPr lang="zh-CN" alt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18946" y="5995969"/>
            <a:ext cx="7424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41</a:t>
            </a:r>
            <a:r>
              <a:rPr lang="ko-KR" altLang="en-US" b="1" dirty="0" smtClean="0"/>
              <a:t>세</a:t>
            </a:r>
            <a:r>
              <a:rPr lang="en-US" altLang="ko-KR" b="1" dirty="0" smtClean="0"/>
              <a:t>~(</a:t>
            </a:r>
            <a:r>
              <a:rPr lang="ko-KR" altLang="en-US" b="1" dirty="0" smtClean="0"/>
              <a:t> 안정적인 생활을 즐기는 사람 </a:t>
            </a:r>
            <a:r>
              <a:rPr lang="en-US" altLang="ko-KR" b="1" dirty="0" smtClean="0"/>
              <a:t>)    </a:t>
            </a:r>
            <a:endParaRPr lang="zh-CN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64275" y="1501253"/>
            <a:ext cx="8843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1. </a:t>
            </a:r>
            <a:r>
              <a:rPr lang="ko-KR" altLang="en-US" b="1" dirty="0" smtClean="0"/>
              <a:t>친환경</a:t>
            </a:r>
            <a:r>
              <a:rPr lang="en-US" altLang="ko-KR" b="1" dirty="0" smtClean="0"/>
              <a:t>.    </a:t>
            </a:r>
            <a:r>
              <a:rPr lang="en-US" altLang="zh-CN" b="1" dirty="0" smtClean="0"/>
              <a:t>2. </a:t>
            </a:r>
            <a:r>
              <a:rPr lang="ko-KR" altLang="en-US" b="1" dirty="0" smtClean="0"/>
              <a:t>다양한 재품과 디자이너    </a:t>
            </a:r>
            <a:r>
              <a:rPr lang="en-US" altLang="ko-KR" b="1" dirty="0" smtClean="0"/>
              <a:t>3. </a:t>
            </a:r>
            <a:r>
              <a:rPr lang="ko-KR" altLang="en-US" b="1" dirty="0" smtClean="0"/>
              <a:t>고객 맞춤형</a:t>
            </a:r>
            <a:endParaRPr lang="en-US" altLang="ko-KR" b="1" dirty="0" smtClean="0"/>
          </a:p>
          <a:p>
            <a:endParaRPr lang="zh-CN" alt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60截图2016040621194787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496"/>
            <a:ext cx="1219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846875" y="4494727"/>
            <a:ext cx="2850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/>
              <a:t>집을 소유하고 있는 사람  </a:t>
            </a:r>
            <a:endParaRPr lang="en-US" altLang="ko-KR" sz="1400" b="1" dirty="0" smtClean="0"/>
          </a:p>
          <a:p>
            <a:r>
              <a:rPr lang="ko-KR" altLang="en-US" sz="1400" b="1" dirty="0" smtClean="0"/>
              <a:t>중국</a:t>
            </a:r>
            <a:r>
              <a:rPr lang="en-US" altLang="ko-KR" sz="1400" b="1" dirty="0" smtClean="0"/>
              <a:t>:</a:t>
            </a:r>
            <a:r>
              <a:rPr lang="en-US" altLang="zh-CN" sz="1400" b="1" dirty="0" smtClean="0"/>
              <a:t>3</a:t>
            </a:r>
            <a:r>
              <a:rPr lang="ko-KR" altLang="en-US" sz="1400" b="1" dirty="0" smtClean="0"/>
              <a:t>억</a:t>
            </a:r>
            <a:r>
              <a:rPr lang="en-US" altLang="zh-CN" sz="1400" b="1" dirty="0" smtClean="0"/>
              <a:t>5000</a:t>
            </a:r>
            <a:r>
              <a:rPr lang="ko-KR" altLang="en-US" sz="1400" b="1" dirty="0" smtClean="0"/>
              <a:t>만 좌우</a:t>
            </a:r>
            <a:endParaRPr lang="zh-CN" altLang="en-US" sz="14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4893971" y="3052293"/>
            <a:ext cx="28033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/>
              <a:t>돈의 여유가 있고 집을 꾸미기 좋아하는 젊은이들과 중년들  </a:t>
            </a:r>
            <a:endParaRPr lang="en-US" altLang="ko-KR" sz="1400" b="1" dirty="0" smtClean="0"/>
          </a:p>
          <a:p>
            <a:r>
              <a:rPr lang="ko-KR" altLang="en-US" sz="1400" b="1" dirty="0" smtClean="0"/>
              <a:t>중국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약 </a:t>
            </a:r>
            <a:r>
              <a:rPr lang="en-US" altLang="ko-KR" sz="1400" b="1" dirty="0" smtClean="0"/>
              <a:t>2</a:t>
            </a:r>
            <a:r>
              <a:rPr lang="ko-KR" altLang="en-US" sz="1400" b="1" dirty="0" smtClean="0"/>
              <a:t>억 좌우</a:t>
            </a:r>
            <a:endParaRPr lang="zh-CN" altLang="en-US" sz="14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4626591" y="1674254"/>
            <a:ext cx="35893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/>
              <a:t>갓 결혼하고 돈의 여유가 충족하며 집의 디자인 방면에 신경을 쓰는 신혼 부부 약 </a:t>
            </a:r>
            <a:r>
              <a:rPr lang="en-US" altLang="ko-KR" sz="1400" b="1" dirty="0" smtClean="0"/>
              <a:t>1</a:t>
            </a:r>
            <a:r>
              <a:rPr lang="ko-KR" altLang="en-US" sz="1400" b="1" dirty="0" smtClean="0"/>
              <a:t>억 </a:t>
            </a:r>
            <a:r>
              <a:rPr lang="en-US" altLang="ko-KR" sz="1400" b="1" dirty="0" smtClean="0"/>
              <a:t>2000</a:t>
            </a:r>
            <a:r>
              <a:rPr lang="ko-KR" altLang="en-US" sz="1400" b="1" dirty="0" smtClean="0"/>
              <a:t>만 좌우</a:t>
            </a:r>
            <a:endParaRPr lang="zh-CN" altLang="en-US" sz="1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4000" b="1" dirty="0" smtClean="0">
                <a:latin typeface="+mn-lt"/>
              </a:rPr>
              <a:t>3.</a:t>
            </a:r>
            <a:r>
              <a:rPr lang="ko-KR" altLang="en-US" sz="4000" b="1" dirty="0" smtClean="0">
                <a:latin typeface="+mn-lt"/>
              </a:rPr>
              <a:t>목표 고객 선정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0560" y="286603"/>
            <a:ext cx="7287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결혼 준비를 앞둔 신혼부부</a:t>
            </a:r>
            <a:r>
              <a:rPr lang="en-US" altLang="ko-KR" b="1" dirty="0" smtClean="0"/>
              <a:t>&amp;</a:t>
            </a:r>
            <a:r>
              <a:rPr lang="ko-KR" altLang="en-US" b="1" dirty="0" smtClean="0"/>
              <a:t> 갖 부모가된 부부</a:t>
            </a:r>
            <a:endParaRPr lang="zh-CN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63339" y="2690884"/>
            <a:ext cx="6739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전문 매점</a:t>
            </a:r>
            <a:endParaRPr lang="zh-CN" alt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322394" y="3455158"/>
            <a:ext cx="7287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B2B</a:t>
            </a:r>
            <a:r>
              <a:rPr lang="ko-KR" altLang="en-US" b="1" dirty="0" smtClean="0"/>
              <a:t>사업모형으로 인터넷에서 원하는 제품을 구입</a:t>
            </a:r>
            <a:endParaRPr lang="zh-CN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94848" y="4260376"/>
            <a:ext cx="7287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IKEA</a:t>
            </a:r>
            <a:endParaRPr lang="zh-CN" alt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67551" y="5243015"/>
            <a:ext cx="7287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친환경</a:t>
            </a:r>
            <a:r>
              <a:rPr lang="en-US" altLang="ko-KR" b="1" dirty="0" smtClean="0"/>
              <a:t>,</a:t>
            </a:r>
            <a:r>
              <a:rPr lang="ko-KR" altLang="en-US" b="1" dirty="0" smtClean="0"/>
              <a:t>다양한 제품</a:t>
            </a:r>
            <a:r>
              <a:rPr lang="en-US" altLang="ko-KR" b="1" dirty="0" smtClean="0"/>
              <a:t>,</a:t>
            </a:r>
            <a:r>
              <a:rPr lang="ko-KR" altLang="en-US" b="1" dirty="0" smtClean="0"/>
              <a:t>편리하다</a:t>
            </a:r>
            <a:r>
              <a:rPr lang="en-US" altLang="ko-KR" b="1" dirty="0" smtClean="0"/>
              <a:t>,</a:t>
            </a:r>
            <a:r>
              <a:rPr lang="ko-KR" altLang="en-US" b="1" dirty="0" smtClean="0"/>
              <a:t>창의적인 제품</a:t>
            </a:r>
            <a:endParaRPr lang="zh-CN" alt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56848" y="1037229"/>
            <a:ext cx="5677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새로운 삶과 가정을 어떻게 꾸려나가야하는가</a:t>
            </a:r>
            <a:r>
              <a:rPr lang="en-US" altLang="ko-KR" b="1" dirty="0" smtClean="0"/>
              <a:t>?</a:t>
            </a:r>
            <a:endParaRPr lang="zh-CN" alt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57099" y="6073252"/>
            <a:ext cx="5390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장인정신을 바탕으로 삶아 고객의 건강과 재품만족도를 높혀드립니다</a:t>
            </a:r>
            <a:r>
              <a:rPr lang="en-US" altLang="ko-KR" b="1" dirty="0" smtClean="0"/>
              <a:t>.</a:t>
            </a:r>
            <a:endParaRPr lang="zh-CN" alt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524836" y="1801504"/>
            <a:ext cx="6086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새롭게 맞이하는 삶을 어떻게 시작해야하는가</a:t>
            </a:r>
            <a:r>
              <a:rPr lang="en-US" altLang="ko-KR" b="1" dirty="0" smtClean="0"/>
              <a:t>? </a:t>
            </a:r>
            <a:endParaRPr lang="zh-CN" alt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0F0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678</Words>
  <Application>Microsoft Office PowerPoint</Application>
  <PresentationFormat>自定义</PresentationFormat>
  <Paragraphs>185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Arial</vt:lpstr>
      <vt:lpstr>宋体</vt:lpstr>
      <vt:lpstr>Calibri</vt:lpstr>
      <vt:lpstr>맑은 고딕</vt:lpstr>
      <vt:lpstr>GungsuhChe</vt:lpstr>
      <vt:lpstr>Gulim</vt:lpstr>
      <vt:lpstr>Gungsuh</vt:lpstr>
      <vt:lpstr>Office 主题</vt:lpstr>
      <vt:lpstr>幻灯片 1</vt:lpstr>
      <vt:lpstr>1.비즈니스 모델</vt:lpstr>
      <vt:lpstr>幻灯片 3</vt:lpstr>
      <vt:lpstr>幻灯片 4</vt:lpstr>
      <vt:lpstr>2.거점 시장 파악</vt:lpstr>
      <vt:lpstr>幻灯片 6</vt:lpstr>
      <vt:lpstr>幻灯片 7</vt:lpstr>
      <vt:lpstr>3.목표 고객 선정</vt:lpstr>
      <vt:lpstr>幻灯片 9</vt:lpstr>
      <vt:lpstr>4. 목표 고객 페르소나 </vt:lpstr>
      <vt:lpstr>幻灯片 11</vt:lpstr>
      <vt:lpstr>  5.USE Case (사용자 시나리오) </vt:lpstr>
      <vt:lpstr>幻灯片 13</vt:lpstr>
      <vt:lpstr>  6.제품/서비스 브로슈어 작성</vt:lpstr>
      <vt:lpstr>幻灯片 15</vt:lpstr>
      <vt:lpstr>7.사업 성공을 위한 핵심역량</vt:lpstr>
      <vt:lpstr>  8.경쟁사 분석</vt:lpstr>
      <vt:lpstr>幻灯片 18</vt:lpstr>
      <vt:lpstr>幻灯片 19</vt:lpstr>
      <vt:lpstr>  9.경쟁력 포지셔닝 차트 </vt:lpstr>
      <vt:lpstr>幻灯片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2014-03-16T06:23:19Z</dcterms:created>
  <dcterms:modified xsi:type="dcterms:W3CDTF">2016-04-26T14:51:48Z</dcterms:modified>
</cp:coreProperties>
</file>